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vkYoHUZXutDaFmTLGjDy1L7ToF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82F4763-F3C4-458A-8E29-8DCCCE3C7A43}">
  <a:tblStyle styleId="{682F4763-F3C4-458A-8E29-8DCCCE3C7A4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B6F69FE-B881-46C7-AFC3-8B41854EDD06}"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9F8E3CD-520B-47F6-83DC-6A13AD9DA797}"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3759e100ba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3759e100ba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21eaa95b00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321eaa95b00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21eaa95b00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321eaa95b00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21eaa95b00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21eaa95b00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22607b283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22607b283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21eaa95b00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321eaa95b00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d7762d33f3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2d7762d33f3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227c6209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g3227c6209e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d97a1c11aa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2d97a1c11aa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d97a1c11aa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2d97a1c11aa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d97a1c11aa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2d97a1c11aa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d97a1c11aa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g2d97a1c11aa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d7386c1b12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g2d7386c1b12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d7386c1b12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g2d7386c1b12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d7386c1b12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2d7386c1b12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d7386c1b12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2d7386c1b12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21eaa95b0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g321eaa95b0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4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4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5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5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4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4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4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4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4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5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5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5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5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5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4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
                <a:latin typeface="Times New Roman"/>
                <a:ea typeface="Times New Roman"/>
                <a:cs typeface="Times New Roman"/>
                <a:sym typeface="Times New Roman"/>
              </a:rPr>
              <a:t>FY 2026 Budget</a:t>
            </a:r>
            <a:endParaRPr>
              <a:latin typeface="Times New Roman"/>
              <a:ea typeface="Times New Roman"/>
              <a:cs typeface="Times New Roman"/>
              <a:sym typeface="Times New Roman"/>
            </a:endParaRPr>
          </a:p>
        </p:txBody>
      </p:sp>
      <p:sp>
        <p:nvSpPr>
          <p:cNvPr id="55" name="Google Shape;55;p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a:t>Tri-Board Presentation</a:t>
            </a:r>
            <a:endParaRPr/>
          </a:p>
        </p:txBody>
      </p:sp>
      <p:pic>
        <p:nvPicPr>
          <p:cNvPr id="56" name="Google Shape;56;p1"/>
          <p:cNvPicPr preferRelativeResize="0"/>
          <p:nvPr/>
        </p:nvPicPr>
        <p:blipFill rotWithShape="1">
          <a:blip r:embed="rId3">
            <a:alphaModFix/>
          </a:blip>
          <a:srcRect/>
          <a:stretch/>
        </p:blipFill>
        <p:spPr>
          <a:xfrm>
            <a:off x="3062225" y="744575"/>
            <a:ext cx="3015525" cy="1348175"/>
          </a:xfrm>
          <a:prstGeom prst="rect">
            <a:avLst/>
          </a:prstGeom>
          <a:noFill/>
          <a:ln>
            <a:noFill/>
          </a:ln>
        </p:spPr>
      </p:pic>
      <p:pic>
        <p:nvPicPr>
          <p:cNvPr id="57" name="Google Shape;57;p1"/>
          <p:cNvPicPr preferRelativeResize="0"/>
          <p:nvPr/>
        </p:nvPicPr>
        <p:blipFill rotWithShape="1">
          <a:blip r:embed="rId4">
            <a:alphaModFix amt="5000"/>
          </a:blip>
          <a:srcRect r="50330"/>
          <a:stretch/>
        </p:blipFill>
        <p:spPr>
          <a:xfrm>
            <a:off x="6589250" y="89675"/>
            <a:ext cx="2554752" cy="5143501"/>
          </a:xfrm>
          <a:prstGeom prst="rect">
            <a:avLst/>
          </a:prstGeom>
          <a:noFill/>
          <a:ln>
            <a:noFill/>
          </a:ln>
        </p:spPr>
      </p:pic>
      <p:sp>
        <p:nvSpPr>
          <p:cNvPr id="58" name="Google Shape;58;p1"/>
          <p:cNvSpPr txBox="1">
            <a:spLocks noGrp="1"/>
          </p:cNvSpPr>
          <p:nvPr>
            <p:ph type="subTitle" idx="1"/>
          </p:nvPr>
        </p:nvSpPr>
        <p:spPr>
          <a:xfrm>
            <a:off x="417200" y="4034000"/>
            <a:ext cx="8520600" cy="792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a:solidFill>
                  <a:srgbClr val="8B2331"/>
                </a:solidFill>
              </a:rPr>
              <a:t>February 24, 2025</a:t>
            </a:r>
            <a:endParaRPr>
              <a:solidFill>
                <a:srgbClr val="8B233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3759e100ba_0_2"/>
          <p:cNvSpPr/>
          <p:nvPr/>
        </p:nvSpPr>
        <p:spPr>
          <a:xfrm>
            <a:off x="0" y="0"/>
            <a:ext cx="9149700" cy="934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g33759e100ba_0_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solidFill>
                  <a:schemeClr val="lt1"/>
                </a:solidFill>
              </a:rPr>
              <a:t>Revenue Trends - FY25</a:t>
            </a:r>
            <a:endParaRPr>
              <a:solidFill>
                <a:schemeClr val="lt1"/>
              </a:solidFill>
            </a:endParaRPr>
          </a:p>
          <a:p>
            <a:pPr marL="0" lvl="0" indent="0" algn="l" rtl="0">
              <a:lnSpc>
                <a:spcPct val="100000"/>
              </a:lnSpc>
              <a:spcBef>
                <a:spcPts val="0"/>
              </a:spcBef>
              <a:spcAft>
                <a:spcPts val="0"/>
              </a:spcAft>
              <a:buSzPct val="111111"/>
              <a:buNone/>
            </a:pPr>
            <a:endParaRPr>
              <a:solidFill>
                <a:schemeClr val="lt1"/>
              </a:solidFill>
            </a:endParaRPr>
          </a:p>
        </p:txBody>
      </p:sp>
      <p:pic>
        <p:nvPicPr>
          <p:cNvPr id="135" name="Google Shape;135;g33759e100ba_0_2"/>
          <p:cNvPicPr preferRelativeResize="0"/>
          <p:nvPr/>
        </p:nvPicPr>
        <p:blipFill rotWithShape="1">
          <a:blip r:embed="rId3">
            <a:alphaModFix/>
          </a:blip>
          <a:srcRect/>
          <a:stretch/>
        </p:blipFill>
        <p:spPr>
          <a:xfrm>
            <a:off x="0" y="-2"/>
            <a:ext cx="1281021" cy="572700"/>
          </a:xfrm>
          <a:prstGeom prst="rect">
            <a:avLst/>
          </a:prstGeom>
          <a:noFill/>
          <a:ln>
            <a:noFill/>
          </a:ln>
        </p:spPr>
      </p:pic>
      <p:pic>
        <p:nvPicPr>
          <p:cNvPr id="136" name="Google Shape;136;g33759e100ba_0_2"/>
          <p:cNvPicPr preferRelativeResize="0"/>
          <p:nvPr/>
        </p:nvPicPr>
        <p:blipFill rotWithShape="1">
          <a:blip r:embed="rId4">
            <a:alphaModFix amt="5000"/>
          </a:blip>
          <a:srcRect r="50330"/>
          <a:stretch/>
        </p:blipFill>
        <p:spPr>
          <a:xfrm>
            <a:off x="7009020" y="934800"/>
            <a:ext cx="2134979" cy="4298373"/>
          </a:xfrm>
          <a:prstGeom prst="rect">
            <a:avLst/>
          </a:prstGeom>
          <a:noFill/>
          <a:ln>
            <a:noFill/>
          </a:ln>
        </p:spPr>
      </p:pic>
      <p:pic>
        <p:nvPicPr>
          <p:cNvPr id="137" name="Google Shape;137;g33759e100ba_0_2"/>
          <p:cNvPicPr preferRelativeResize="0"/>
          <p:nvPr/>
        </p:nvPicPr>
        <p:blipFill>
          <a:blip r:embed="rId5">
            <a:alphaModFix/>
          </a:blip>
          <a:stretch>
            <a:fillRect/>
          </a:stretch>
        </p:blipFill>
        <p:spPr>
          <a:xfrm>
            <a:off x="2018263" y="1017725"/>
            <a:ext cx="5107472" cy="3820974"/>
          </a:xfrm>
          <a:prstGeom prst="rect">
            <a:avLst/>
          </a:prstGeom>
          <a:noFill/>
          <a:ln>
            <a:noFill/>
          </a:ln>
        </p:spPr>
      </p:pic>
    </p:spTree>
  </p:cSld>
  <p:clrMapOvr>
    <a:masterClrMapping/>
  </p:clrMapOvr>
  <p:transition spd="med">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321eaa95b00_0_56"/>
          <p:cNvSpPr/>
          <p:nvPr/>
        </p:nvSpPr>
        <p:spPr>
          <a:xfrm>
            <a:off x="0" y="0"/>
            <a:ext cx="9149700" cy="7626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g321eaa95b00_0_56"/>
          <p:cNvSpPr txBox="1">
            <a:spLocks noGrp="1"/>
          </p:cNvSpPr>
          <p:nvPr>
            <p:ph type="title"/>
          </p:nvPr>
        </p:nvSpPr>
        <p:spPr>
          <a:xfrm>
            <a:off x="1649900" y="949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solidFill>
                  <a:schemeClr val="lt1"/>
                </a:solidFill>
              </a:rPr>
              <a:t>Revenue Forecast</a:t>
            </a:r>
            <a:endParaRPr>
              <a:solidFill>
                <a:schemeClr val="lt1"/>
              </a:solidFill>
            </a:endParaRPr>
          </a:p>
          <a:p>
            <a:pPr marL="0" lvl="0" indent="0" algn="l" rtl="0">
              <a:lnSpc>
                <a:spcPct val="100000"/>
              </a:lnSpc>
              <a:spcBef>
                <a:spcPts val="0"/>
              </a:spcBef>
              <a:spcAft>
                <a:spcPts val="0"/>
              </a:spcAft>
              <a:buSzPct val="111111"/>
              <a:buNone/>
            </a:pPr>
            <a:endParaRPr>
              <a:solidFill>
                <a:schemeClr val="lt1"/>
              </a:solidFill>
            </a:endParaRPr>
          </a:p>
        </p:txBody>
      </p:sp>
      <p:pic>
        <p:nvPicPr>
          <p:cNvPr id="144" name="Google Shape;144;g321eaa95b00_0_56"/>
          <p:cNvPicPr preferRelativeResize="0"/>
          <p:nvPr/>
        </p:nvPicPr>
        <p:blipFill rotWithShape="1">
          <a:blip r:embed="rId3">
            <a:alphaModFix/>
          </a:blip>
          <a:srcRect/>
          <a:stretch/>
        </p:blipFill>
        <p:spPr>
          <a:xfrm>
            <a:off x="0" y="-2"/>
            <a:ext cx="1281021" cy="572700"/>
          </a:xfrm>
          <a:prstGeom prst="rect">
            <a:avLst/>
          </a:prstGeom>
          <a:noFill/>
          <a:ln>
            <a:noFill/>
          </a:ln>
        </p:spPr>
      </p:pic>
      <p:pic>
        <p:nvPicPr>
          <p:cNvPr id="145" name="Google Shape;145;g321eaa95b00_0_56"/>
          <p:cNvPicPr preferRelativeResize="0"/>
          <p:nvPr/>
        </p:nvPicPr>
        <p:blipFill rotWithShape="1">
          <a:blip r:embed="rId4">
            <a:alphaModFix amt="5000"/>
          </a:blip>
          <a:srcRect r="50330"/>
          <a:stretch/>
        </p:blipFill>
        <p:spPr>
          <a:xfrm>
            <a:off x="7009020" y="934800"/>
            <a:ext cx="2134979" cy="4298373"/>
          </a:xfrm>
          <a:prstGeom prst="rect">
            <a:avLst/>
          </a:prstGeom>
          <a:noFill/>
          <a:ln>
            <a:noFill/>
          </a:ln>
        </p:spPr>
      </p:pic>
      <p:pic>
        <p:nvPicPr>
          <p:cNvPr id="146" name="Google Shape;146;g321eaa95b00_0_56"/>
          <p:cNvPicPr preferRelativeResize="0"/>
          <p:nvPr/>
        </p:nvPicPr>
        <p:blipFill>
          <a:blip r:embed="rId5">
            <a:alphaModFix/>
          </a:blip>
          <a:stretch>
            <a:fillRect/>
          </a:stretch>
        </p:blipFill>
        <p:spPr>
          <a:xfrm>
            <a:off x="555188" y="845100"/>
            <a:ext cx="8033616" cy="4170625"/>
          </a:xfrm>
          <a:prstGeom prst="rect">
            <a:avLst/>
          </a:prstGeom>
          <a:noFill/>
          <a:ln>
            <a:noFill/>
          </a:ln>
        </p:spPr>
      </p:pic>
    </p:spTree>
  </p:cSld>
  <p:clrMapOvr>
    <a:masterClrMapping/>
  </p:clrMapOvr>
  <p:transition spd="med">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600"/>
              <a:buNone/>
            </a:pPr>
            <a:r>
              <a:rPr lang="en"/>
              <a:t>General Fund Expenditures</a:t>
            </a:r>
            <a:endParaRPr/>
          </a:p>
        </p:txBody>
      </p:sp>
      <p:sp>
        <p:nvSpPr>
          <p:cNvPr id="152" name="Google Shape;152;p12"/>
          <p:cNvSpPr/>
          <p:nvPr/>
        </p:nvSpPr>
        <p:spPr>
          <a:xfrm>
            <a:off x="0" y="0"/>
            <a:ext cx="9149700" cy="934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3" name="Google Shape;153;p12"/>
          <p:cNvPicPr preferRelativeResize="0"/>
          <p:nvPr/>
        </p:nvPicPr>
        <p:blipFill rotWithShape="1">
          <a:blip r:embed="rId3">
            <a:alphaModFix/>
          </a:blip>
          <a:srcRect/>
          <a:stretch/>
        </p:blipFill>
        <p:spPr>
          <a:xfrm>
            <a:off x="0" y="-2"/>
            <a:ext cx="1281021" cy="572700"/>
          </a:xfrm>
          <a:prstGeom prst="rect">
            <a:avLst/>
          </a:prstGeom>
          <a:noFill/>
          <a:ln>
            <a:noFill/>
          </a:ln>
        </p:spPr>
      </p:pic>
      <p:pic>
        <p:nvPicPr>
          <p:cNvPr id="154" name="Google Shape;154;p12"/>
          <p:cNvPicPr preferRelativeResize="0"/>
          <p:nvPr/>
        </p:nvPicPr>
        <p:blipFill rotWithShape="1">
          <a:blip r:embed="rId4">
            <a:alphaModFix amt="5000"/>
          </a:blip>
          <a:srcRect r="50330"/>
          <a:stretch/>
        </p:blipFill>
        <p:spPr>
          <a:xfrm>
            <a:off x="7009020" y="934800"/>
            <a:ext cx="2134979" cy="429837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321eaa95b00_0_8"/>
          <p:cNvSpPr/>
          <p:nvPr/>
        </p:nvSpPr>
        <p:spPr>
          <a:xfrm>
            <a:off x="0" y="0"/>
            <a:ext cx="9149700" cy="934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g321eaa95b00_0_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solidFill>
                  <a:schemeClr val="lt1"/>
                </a:solidFill>
              </a:rPr>
              <a:t>Expenditures</a:t>
            </a:r>
            <a:endParaRPr>
              <a:solidFill>
                <a:schemeClr val="lt1"/>
              </a:solidFill>
            </a:endParaRPr>
          </a:p>
          <a:p>
            <a:pPr marL="0" lvl="0" indent="0" algn="l" rtl="0">
              <a:lnSpc>
                <a:spcPct val="100000"/>
              </a:lnSpc>
              <a:spcBef>
                <a:spcPts val="0"/>
              </a:spcBef>
              <a:spcAft>
                <a:spcPts val="0"/>
              </a:spcAft>
              <a:buSzPct val="111111"/>
              <a:buNone/>
            </a:pPr>
            <a:endParaRPr>
              <a:solidFill>
                <a:schemeClr val="lt1"/>
              </a:solidFill>
            </a:endParaRPr>
          </a:p>
        </p:txBody>
      </p:sp>
      <p:sp>
        <p:nvSpPr>
          <p:cNvPr id="161" name="Google Shape;161;g321eaa95b00_0_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u="sng">
                <a:solidFill>
                  <a:schemeClr val="dk1"/>
                </a:solidFill>
              </a:rPr>
              <a:t>New Requests in FY26</a:t>
            </a:r>
            <a:endParaRPr>
              <a:solidFill>
                <a:srgbClr val="A7291E"/>
              </a:solidFill>
            </a:endParaRPr>
          </a:p>
          <a:p>
            <a:pPr marL="457200" lvl="0" indent="-342900" algn="l" rtl="0">
              <a:lnSpc>
                <a:spcPct val="115000"/>
              </a:lnSpc>
              <a:spcBef>
                <a:spcPts val="0"/>
              </a:spcBef>
              <a:spcAft>
                <a:spcPts val="0"/>
              </a:spcAft>
              <a:buClr>
                <a:srgbClr val="A7291E"/>
              </a:buClr>
              <a:buSzPts val="1800"/>
              <a:buChar char="●"/>
            </a:pPr>
            <a:r>
              <a:rPr lang="en">
                <a:solidFill>
                  <a:srgbClr val="A7291E"/>
                </a:solidFill>
              </a:rPr>
              <a:t>$900k GF contribution to MS Debt ($100k from Lakeview Lease not shown)</a:t>
            </a:r>
            <a:endParaRPr>
              <a:solidFill>
                <a:srgbClr val="A7291E"/>
              </a:solidFill>
            </a:endParaRPr>
          </a:p>
          <a:p>
            <a:pPr marL="457200" lvl="0" indent="-342900" algn="l" rtl="0">
              <a:lnSpc>
                <a:spcPct val="115000"/>
              </a:lnSpc>
              <a:spcBef>
                <a:spcPts val="0"/>
              </a:spcBef>
              <a:spcAft>
                <a:spcPts val="0"/>
              </a:spcAft>
              <a:buClr>
                <a:srgbClr val="A7291E"/>
              </a:buClr>
              <a:buSzPts val="1800"/>
              <a:buChar char="●"/>
            </a:pPr>
            <a:r>
              <a:rPr lang="en">
                <a:solidFill>
                  <a:srgbClr val="A7291E"/>
                </a:solidFill>
              </a:rPr>
              <a:t>(2) new cruiser leases - Police</a:t>
            </a:r>
            <a:endParaRPr>
              <a:solidFill>
                <a:srgbClr val="A7291E"/>
              </a:solidFill>
            </a:endParaRPr>
          </a:p>
          <a:p>
            <a:pPr marL="457200" lvl="0" indent="-342900" algn="l" rtl="0">
              <a:lnSpc>
                <a:spcPct val="115000"/>
              </a:lnSpc>
              <a:spcBef>
                <a:spcPts val="0"/>
              </a:spcBef>
              <a:spcAft>
                <a:spcPts val="0"/>
              </a:spcAft>
              <a:buClr>
                <a:srgbClr val="A7291E"/>
              </a:buClr>
              <a:buSzPts val="1800"/>
              <a:buChar char="●"/>
            </a:pPr>
            <a:r>
              <a:rPr lang="en">
                <a:solidFill>
                  <a:srgbClr val="A7291E"/>
                </a:solidFill>
              </a:rPr>
              <a:t>Social Media Archiving - IT ($12k)</a:t>
            </a:r>
            <a:endParaRPr>
              <a:solidFill>
                <a:srgbClr val="A7291E"/>
              </a:solidFill>
            </a:endParaRPr>
          </a:p>
          <a:p>
            <a:pPr marL="457200" lvl="0" indent="-342900" algn="l" rtl="0">
              <a:lnSpc>
                <a:spcPct val="115000"/>
              </a:lnSpc>
              <a:spcBef>
                <a:spcPts val="0"/>
              </a:spcBef>
              <a:spcAft>
                <a:spcPts val="0"/>
              </a:spcAft>
              <a:buClr>
                <a:srgbClr val="A7291E"/>
              </a:buClr>
              <a:buSzPts val="1800"/>
              <a:buChar char="●"/>
            </a:pPr>
            <a:r>
              <a:rPr lang="en" u="sng">
                <a:solidFill>
                  <a:srgbClr val="A7291E"/>
                </a:solidFill>
              </a:rPr>
              <a:t>Patrol Officer - Police ($62k)</a:t>
            </a:r>
            <a:endParaRPr u="sng">
              <a:solidFill>
                <a:srgbClr val="A7291E"/>
              </a:solidFill>
            </a:endParaRPr>
          </a:p>
          <a:p>
            <a:pPr marL="457200" lvl="0" indent="-342900" algn="l" rtl="0">
              <a:lnSpc>
                <a:spcPct val="115000"/>
              </a:lnSpc>
              <a:spcBef>
                <a:spcPts val="0"/>
              </a:spcBef>
              <a:spcAft>
                <a:spcPts val="0"/>
              </a:spcAft>
              <a:buClr>
                <a:srgbClr val="A7291E"/>
              </a:buClr>
              <a:buSzPts val="1800"/>
              <a:buChar char="●"/>
            </a:pPr>
            <a:r>
              <a:rPr lang="en" u="sng">
                <a:solidFill>
                  <a:srgbClr val="A7291E"/>
                </a:solidFill>
              </a:rPr>
              <a:t>Records Clerk - Police ($58k)</a:t>
            </a:r>
            <a:endParaRPr u="sng">
              <a:solidFill>
                <a:srgbClr val="A7291E"/>
              </a:solidFill>
            </a:endParaRPr>
          </a:p>
          <a:p>
            <a:pPr marL="457200" lvl="0" indent="-342900" algn="l" rtl="0">
              <a:lnSpc>
                <a:spcPct val="115000"/>
              </a:lnSpc>
              <a:spcBef>
                <a:spcPts val="0"/>
              </a:spcBef>
              <a:spcAft>
                <a:spcPts val="0"/>
              </a:spcAft>
              <a:buClr>
                <a:srgbClr val="A7291E"/>
              </a:buClr>
              <a:buSzPts val="1800"/>
              <a:buChar char="●"/>
            </a:pPr>
            <a:r>
              <a:rPr lang="en" u="sng">
                <a:solidFill>
                  <a:srgbClr val="A7291E"/>
                </a:solidFill>
              </a:rPr>
              <a:t>Fire Inspector - Fire Department ($72k)</a:t>
            </a:r>
            <a:endParaRPr u="sng">
              <a:solidFill>
                <a:srgbClr val="A7291E"/>
              </a:solidFill>
            </a:endParaRPr>
          </a:p>
        </p:txBody>
      </p:sp>
      <p:pic>
        <p:nvPicPr>
          <p:cNvPr id="162" name="Google Shape;162;g321eaa95b00_0_8"/>
          <p:cNvPicPr preferRelativeResize="0"/>
          <p:nvPr/>
        </p:nvPicPr>
        <p:blipFill rotWithShape="1">
          <a:blip r:embed="rId3">
            <a:alphaModFix/>
          </a:blip>
          <a:srcRect/>
          <a:stretch/>
        </p:blipFill>
        <p:spPr>
          <a:xfrm>
            <a:off x="0" y="-2"/>
            <a:ext cx="1281021" cy="572700"/>
          </a:xfrm>
          <a:prstGeom prst="rect">
            <a:avLst/>
          </a:prstGeom>
          <a:noFill/>
          <a:ln>
            <a:noFill/>
          </a:ln>
        </p:spPr>
      </p:pic>
      <p:pic>
        <p:nvPicPr>
          <p:cNvPr id="163" name="Google Shape;163;g321eaa95b00_0_8"/>
          <p:cNvPicPr preferRelativeResize="0"/>
          <p:nvPr/>
        </p:nvPicPr>
        <p:blipFill rotWithShape="1">
          <a:blip r:embed="rId4">
            <a:alphaModFix amt="5000"/>
          </a:blip>
          <a:srcRect r="50330"/>
          <a:stretch/>
        </p:blipFill>
        <p:spPr>
          <a:xfrm>
            <a:off x="7014720" y="934800"/>
            <a:ext cx="2134979" cy="4298373"/>
          </a:xfrm>
          <a:prstGeom prst="rect">
            <a:avLst/>
          </a:prstGeom>
          <a:noFill/>
          <a:ln>
            <a:noFill/>
          </a:ln>
        </p:spPr>
      </p:pic>
    </p:spTree>
  </p:cSld>
  <p:clrMapOvr>
    <a:masterClrMapping/>
  </p:clrMapOvr>
  <p:transition spd="med">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21eaa95b00_0_16"/>
          <p:cNvSpPr/>
          <p:nvPr/>
        </p:nvSpPr>
        <p:spPr>
          <a:xfrm>
            <a:off x="0" y="0"/>
            <a:ext cx="9149700" cy="934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g321eaa95b00_0_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solidFill>
                  <a:schemeClr val="lt1"/>
                </a:solidFill>
              </a:rPr>
              <a:t>Expenditures</a:t>
            </a:r>
            <a:endParaRPr>
              <a:solidFill>
                <a:schemeClr val="lt1"/>
              </a:solidFill>
            </a:endParaRPr>
          </a:p>
          <a:p>
            <a:pPr marL="0" lvl="0" indent="0" algn="l" rtl="0">
              <a:lnSpc>
                <a:spcPct val="100000"/>
              </a:lnSpc>
              <a:spcBef>
                <a:spcPts val="0"/>
              </a:spcBef>
              <a:spcAft>
                <a:spcPts val="0"/>
              </a:spcAft>
              <a:buSzPct val="111111"/>
              <a:buNone/>
            </a:pPr>
            <a:endParaRPr>
              <a:solidFill>
                <a:schemeClr val="lt1"/>
              </a:solidFill>
            </a:endParaRPr>
          </a:p>
        </p:txBody>
      </p:sp>
      <p:pic>
        <p:nvPicPr>
          <p:cNvPr id="170" name="Google Shape;170;g321eaa95b00_0_16"/>
          <p:cNvPicPr preferRelativeResize="0"/>
          <p:nvPr/>
        </p:nvPicPr>
        <p:blipFill rotWithShape="1">
          <a:blip r:embed="rId3">
            <a:alphaModFix/>
          </a:blip>
          <a:srcRect/>
          <a:stretch/>
        </p:blipFill>
        <p:spPr>
          <a:xfrm>
            <a:off x="0" y="-2"/>
            <a:ext cx="1281021" cy="572700"/>
          </a:xfrm>
          <a:prstGeom prst="rect">
            <a:avLst/>
          </a:prstGeom>
          <a:noFill/>
          <a:ln>
            <a:noFill/>
          </a:ln>
        </p:spPr>
      </p:pic>
      <p:pic>
        <p:nvPicPr>
          <p:cNvPr id="171" name="Google Shape;171;g321eaa95b00_0_16"/>
          <p:cNvPicPr preferRelativeResize="0"/>
          <p:nvPr/>
        </p:nvPicPr>
        <p:blipFill rotWithShape="1">
          <a:blip r:embed="rId4">
            <a:alphaModFix amt="5000"/>
          </a:blip>
          <a:srcRect r="50330"/>
          <a:stretch/>
        </p:blipFill>
        <p:spPr>
          <a:xfrm>
            <a:off x="7009020" y="934800"/>
            <a:ext cx="2134979" cy="4298373"/>
          </a:xfrm>
          <a:prstGeom prst="rect">
            <a:avLst/>
          </a:prstGeom>
          <a:noFill/>
          <a:ln>
            <a:noFill/>
          </a:ln>
        </p:spPr>
      </p:pic>
      <p:graphicFrame>
        <p:nvGraphicFramePr>
          <p:cNvPr id="172" name="Google Shape;172;g321eaa95b00_0_16"/>
          <p:cNvGraphicFramePr/>
          <p:nvPr/>
        </p:nvGraphicFramePr>
        <p:xfrm>
          <a:off x="608600" y="1581250"/>
          <a:ext cx="3000000" cy="3000000"/>
        </p:xfrm>
        <a:graphic>
          <a:graphicData uri="http://schemas.openxmlformats.org/drawingml/2006/table">
            <a:tbl>
              <a:tblPr>
                <a:noFill/>
                <a:tableStyleId>{682F4763-F3C4-458A-8E29-8DCCCE3C7A43}</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b="1"/>
                        <a:t>General Fund Budget (Proposed)</a:t>
                      </a:r>
                      <a:endParaRPr b="1"/>
                    </a:p>
                  </a:txBody>
                  <a:tcPr marL="91425" marR="91425" marT="91425" marB="91425"/>
                </a:tc>
                <a:tc>
                  <a:txBody>
                    <a:bodyPr/>
                    <a:lstStyle/>
                    <a:p>
                      <a:pPr marL="0" lvl="0" indent="0" algn="r" rtl="0">
                        <a:spcBef>
                          <a:spcPts val="0"/>
                        </a:spcBef>
                        <a:spcAft>
                          <a:spcPts val="0"/>
                        </a:spcAft>
                        <a:buNone/>
                      </a:pPr>
                      <a:r>
                        <a:rPr lang="en"/>
                        <a:t>$50,131,830</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b="1"/>
                        <a:t>Exempt Debt (outside of Levy)</a:t>
                      </a:r>
                      <a:endParaRPr b="1"/>
                    </a:p>
                  </a:txBody>
                  <a:tcPr marL="91425" marR="91425" marT="91425" marB="91425"/>
                </a:tc>
                <a:tc>
                  <a:txBody>
                    <a:bodyPr/>
                    <a:lstStyle/>
                    <a:p>
                      <a:pPr marL="0" lvl="0" indent="0" algn="r" rtl="0">
                        <a:spcBef>
                          <a:spcPts val="0"/>
                        </a:spcBef>
                        <a:spcAft>
                          <a:spcPts val="0"/>
                        </a:spcAft>
                        <a:buNone/>
                      </a:pPr>
                      <a:r>
                        <a:rPr lang="en"/>
                        <a:t>$1,970,170</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b="1"/>
                        <a:t>GF Revenue</a:t>
                      </a:r>
                      <a:endParaRPr b="1"/>
                    </a:p>
                  </a:txBody>
                  <a:tcPr marL="91425" marR="91425" marT="91425" marB="91425"/>
                </a:tc>
                <a:tc>
                  <a:txBody>
                    <a:bodyPr/>
                    <a:lstStyle/>
                    <a:p>
                      <a:pPr marL="0" lvl="0" indent="0" algn="r" rtl="0">
                        <a:spcBef>
                          <a:spcPts val="0"/>
                        </a:spcBef>
                        <a:spcAft>
                          <a:spcPts val="0"/>
                        </a:spcAft>
                        <a:buNone/>
                      </a:pPr>
                      <a:r>
                        <a:rPr lang="en"/>
                        <a:t>$50,206,495</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b="1"/>
                        <a:t>Exempt Debt Revenue (outside of Levy)</a:t>
                      </a:r>
                      <a:endParaRPr b="1"/>
                    </a:p>
                  </a:txBody>
                  <a:tcPr marL="91425" marR="91425" marT="91425" marB="91425"/>
                </a:tc>
                <a:tc>
                  <a:txBody>
                    <a:bodyPr/>
                    <a:lstStyle/>
                    <a:p>
                      <a:pPr marL="0" lvl="0" indent="0" algn="r" rtl="0">
                        <a:spcBef>
                          <a:spcPts val="0"/>
                        </a:spcBef>
                        <a:spcAft>
                          <a:spcPts val="0"/>
                        </a:spcAft>
                        <a:buNone/>
                      </a:pPr>
                      <a:r>
                        <a:rPr lang="en"/>
                        <a:t>$1,970,170</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b="1"/>
                        <a:t>Total Proposed FY26 Budget</a:t>
                      </a:r>
                      <a:endParaRPr b="1"/>
                    </a:p>
                  </a:txBody>
                  <a:tcPr marL="91425" marR="91425" marT="91425" marB="91425">
                    <a:solidFill>
                      <a:srgbClr val="FFF2CC"/>
                    </a:solidFill>
                  </a:tcPr>
                </a:tc>
                <a:tc>
                  <a:txBody>
                    <a:bodyPr/>
                    <a:lstStyle/>
                    <a:p>
                      <a:pPr marL="0" lvl="0" indent="0" algn="r" rtl="0">
                        <a:spcBef>
                          <a:spcPts val="0"/>
                        </a:spcBef>
                        <a:spcAft>
                          <a:spcPts val="0"/>
                        </a:spcAft>
                        <a:buNone/>
                      </a:pPr>
                      <a:r>
                        <a:rPr lang="en"/>
                        <a:t>$52,102,000</a:t>
                      </a:r>
                      <a:endParaRPr/>
                    </a:p>
                  </a:txBody>
                  <a:tcPr marL="91425" marR="91425" marT="91425" marB="91425">
                    <a:solidFill>
                      <a:srgbClr val="FFF2CC"/>
                    </a:solidFill>
                  </a:tcPr>
                </a:tc>
                <a:extLst>
                  <a:ext uri="{0D108BD9-81ED-4DB2-BD59-A6C34878D82A}">
                    <a16:rowId xmlns:a16="http://schemas.microsoft.com/office/drawing/2014/main" val="10004"/>
                  </a:ext>
                </a:extLst>
              </a:tr>
            </a:tbl>
          </a:graphicData>
        </a:graphic>
      </p:graphicFrame>
    </p:spTree>
  </p:cSld>
  <p:clrMapOvr>
    <a:masterClrMapping/>
  </p:clrMapOvr>
  <p:transition spd="med">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22607b2838_0_0"/>
          <p:cNvSpPr/>
          <p:nvPr/>
        </p:nvSpPr>
        <p:spPr>
          <a:xfrm>
            <a:off x="0" y="0"/>
            <a:ext cx="9149700" cy="934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g322607b2838_0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solidFill>
                  <a:schemeClr val="lt1"/>
                </a:solidFill>
              </a:rPr>
              <a:t>Expenditures</a:t>
            </a:r>
            <a:endParaRPr>
              <a:solidFill>
                <a:schemeClr val="lt1"/>
              </a:solidFill>
            </a:endParaRPr>
          </a:p>
          <a:p>
            <a:pPr marL="0" lvl="0" indent="0" algn="l" rtl="0">
              <a:lnSpc>
                <a:spcPct val="100000"/>
              </a:lnSpc>
              <a:spcBef>
                <a:spcPts val="0"/>
              </a:spcBef>
              <a:spcAft>
                <a:spcPts val="0"/>
              </a:spcAft>
              <a:buSzPct val="111111"/>
              <a:buNone/>
            </a:pPr>
            <a:endParaRPr>
              <a:solidFill>
                <a:schemeClr val="lt1"/>
              </a:solidFill>
            </a:endParaRPr>
          </a:p>
        </p:txBody>
      </p:sp>
      <p:sp>
        <p:nvSpPr>
          <p:cNvPr id="179" name="Google Shape;179;g322607b2838_0_0"/>
          <p:cNvSpPr txBox="1">
            <a:spLocks noGrp="1"/>
          </p:cNvSpPr>
          <p:nvPr>
            <p:ph type="body" idx="1"/>
          </p:nvPr>
        </p:nvSpPr>
        <p:spPr>
          <a:xfrm>
            <a:off x="314550" y="1145000"/>
            <a:ext cx="66381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b="1" u="sng">
                <a:solidFill>
                  <a:srgbClr val="8B2331"/>
                </a:solidFill>
              </a:rPr>
              <a:t>Administration’s Priority for New Items</a:t>
            </a:r>
            <a:endParaRPr sz="1600" b="1" u="sng">
              <a:solidFill>
                <a:srgbClr val="8B2331"/>
              </a:solidFill>
            </a:endParaRPr>
          </a:p>
          <a:p>
            <a:pPr marL="0" lvl="0" indent="0" algn="l" rtl="0">
              <a:lnSpc>
                <a:spcPct val="115000"/>
              </a:lnSpc>
              <a:spcBef>
                <a:spcPts val="0"/>
              </a:spcBef>
              <a:spcAft>
                <a:spcPts val="0"/>
              </a:spcAft>
              <a:buSzPts val="1800"/>
              <a:buNone/>
            </a:pPr>
            <a:endParaRPr sz="1600" b="1" u="sng">
              <a:solidFill>
                <a:srgbClr val="8B2331"/>
              </a:solidFill>
            </a:endParaRPr>
          </a:p>
          <a:p>
            <a:pPr marL="457200" lvl="0" indent="-330200" algn="l" rtl="0">
              <a:lnSpc>
                <a:spcPct val="115000"/>
              </a:lnSpc>
              <a:spcBef>
                <a:spcPts val="0"/>
              </a:spcBef>
              <a:spcAft>
                <a:spcPts val="0"/>
              </a:spcAft>
              <a:buClr>
                <a:srgbClr val="8B2331"/>
              </a:buClr>
              <a:buSzPts val="1600"/>
              <a:buChar char="●"/>
            </a:pPr>
            <a:r>
              <a:rPr lang="en" sz="1600">
                <a:solidFill>
                  <a:srgbClr val="8B2331"/>
                </a:solidFill>
              </a:rPr>
              <a:t>Public Safety Administrative Assistant: </a:t>
            </a:r>
            <a:r>
              <a:rPr lang="en" sz="1600">
                <a:solidFill>
                  <a:schemeClr val="dk1"/>
                </a:solidFill>
              </a:rPr>
              <a:t>Split position with 15 hours weekly doing records in the Police Department and 25 hours weekly in the Fire Department as Administrative Assistant</a:t>
            </a:r>
            <a:endParaRPr sz="1600">
              <a:solidFill>
                <a:schemeClr val="dk1"/>
              </a:solidFill>
            </a:endParaRPr>
          </a:p>
          <a:p>
            <a:pPr marL="914400" lvl="1" indent="-330200" algn="l" rtl="0">
              <a:lnSpc>
                <a:spcPct val="115000"/>
              </a:lnSpc>
              <a:spcBef>
                <a:spcPts val="0"/>
              </a:spcBef>
              <a:spcAft>
                <a:spcPts val="0"/>
              </a:spcAft>
              <a:buClr>
                <a:srgbClr val="8B2331"/>
              </a:buClr>
              <a:buSzPts val="1600"/>
              <a:buChar char="○"/>
            </a:pPr>
            <a:r>
              <a:rPr lang="en" sz="1600">
                <a:solidFill>
                  <a:srgbClr val="8B2331"/>
                </a:solidFill>
              </a:rPr>
              <a:t>Estimated FY26 Salary: $51,868</a:t>
            </a:r>
            <a:endParaRPr sz="1600">
              <a:solidFill>
                <a:srgbClr val="8B2331"/>
              </a:solidFill>
            </a:endParaRPr>
          </a:p>
          <a:p>
            <a:pPr marL="1371600" lvl="2" indent="-330200" algn="l" rtl="0">
              <a:lnSpc>
                <a:spcPct val="115000"/>
              </a:lnSpc>
              <a:spcBef>
                <a:spcPts val="0"/>
              </a:spcBef>
              <a:spcAft>
                <a:spcPts val="0"/>
              </a:spcAft>
              <a:buClr>
                <a:srgbClr val="8B2331"/>
              </a:buClr>
              <a:buSzPts val="1600"/>
              <a:buChar char="■"/>
            </a:pPr>
            <a:r>
              <a:rPr lang="en" sz="1600">
                <a:solidFill>
                  <a:srgbClr val="8B2331"/>
                </a:solidFill>
              </a:rPr>
              <a:t>Already included in Fire Budget ($25,140)</a:t>
            </a:r>
            <a:endParaRPr sz="1600">
              <a:solidFill>
                <a:srgbClr val="8B2331"/>
              </a:solidFill>
            </a:endParaRPr>
          </a:p>
          <a:p>
            <a:pPr marL="914400" lvl="1" indent="-330200" algn="l" rtl="0">
              <a:lnSpc>
                <a:spcPct val="115000"/>
              </a:lnSpc>
              <a:spcBef>
                <a:spcPts val="0"/>
              </a:spcBef>
              <a:spcAft>
                <a:spcPts val="0"/>
              </a:spcAft>
              <a:buClr>
                <a:srgbClr val="8B2331"/>
              </a:buClr>
              <a:buSzPts val="1600"/>
              <a:buChar char="○"/>
            </a:pPr>
            <a:r>
              <a:rPr lang="en" sz="1600">
                <a:solidFill>
                  <a:srgbClr val="8B2331"/>
                </a:solidFill>
              </a:rPr>
              <a:t>Net Budget Implication: $26,728 (+potential Health Insurance implication of roughly $20k)</a:t>
            </a:r>
            <a:endParaRPr sz="1600">
              <a:solidFill>
                <a:srgbClr val="8B2331"/>
              </a:solidFill>
            </a:endParaRPr>
          </a:p>
          <a:p>
            <a:pPr marL="0" lvl="0" indent="0" algn="l" rtl="0">
              <a:lnSpc>
                <a:spcPct val="115000"/>
              </a:lnSpc>
              <a:spcBef>
                <a:spcPts val="0"/>
              </a:spcBef>
              <a:spcAft>
                <a:spcPts val="0"/>
              </a:spcAft>
              <a:buSzPts val="1800"/>
              <a:buNone/>
            </a:pPr>
            <a:r>
              <a:rPr lang="en" sz="1600" b="1" u="sng">
                <a:solidFill>
                  <a:srgbClr val="8B2331"/>
                </a:solidFill>
              </a:rPr>
              <a:t>Structural Changes to Budget</a:t>
            </a:r>
            <a:endParaRPr sz="1600" b="1" u="sng">
              <a:solidFill>
                <a:srgbClr val="8B2331"/>
              </a:solidFill>
            </a:endParaRPr>
          </a:p>
          <a:p>
            <a:pPr marL="457200" lvl="0" indent="-330200" algn="l" rtl="0">
              <a:lnSpc>
                <a:spcPct val="115000"/>
              </a:lnSpc>
              <a:spcBef>
                <a:spcPts val="0"/>
              </a:spcBef>
              <a:spcAft>
                <a:spcPts val="0"/>
              </a:spcAft>
              <a:buClr>
                <a:schemeClr val="dk1"/>
              </a:buClr>
              <a:buSzPts val="1600"/>
              <a:buChar char="●"/>
            </a:pPr>
            <a:r>
              <a:rPr lang="en" sz="1600">
                <a:solidFill>
                  <a:schemeClr val="dk1"/>
                </a:solidFill>
              </a:rPr>
              <a:t>Creation of a Facilities Division within DPW resulting in three salaries being moved out of HWY and into Facilities (previously Public Buildings)</a:t>
            </a:r>
            <a:endParaRPr sz="1600">
              <a:solidFill>
                <a:schemeClr val="dk1"/>
              </a:solidFill>
            </a:endParaRPr>
          </a:p>
          <a:p>
            <a:pPr marL="0" lvl="0" indent="0" algn="l" rtl="0">
              <a:lnSpc>
                <a:spcPct val="115000"/>
              </a:lnSpc>
              <a:spcBef>
                <a:spcPts val="0"/>
              </a:spcBef>
              <a:spcAft>
                <a:spcPts val="0"/>
              </a:spcAft>
              <a:buSzPts val="1800"/>
              <a:buNone/>
            </a:pPr>
            <a:endParaRPr sz="1600">
              <a:solidFill>
                <a:srgbClr val="8B2331"/>
              </a:solidFill>
            </a:endParaRPr>
          </a:p>
        </p:txBody>
      </p:sp>
      <p:pic>
        <p:nvPicPr>
          <p:cNvPr id="180" name="Google Shape;180;g322607b2838_0_0"/>
          <p:cNvPicPr preferRelativeResize="0"/>
          <p:nvPr/>
        </p:nvPicPr>
        <p:blipFill rotWithShape="1">
          <a:blip r:embed="rId3">
            <a:alphaModFix/>
          </a:blip>
          <a:srcRect/>
          <a:stretch/>
        </p:blipFill>
        <p:spPr>
          <a:xfrm>
            <a:off x="0" y="-2"/>
            <a:ext cx="1281021" cy="572700"/>
          </a:xfrm>
          <a:prstGeom prst="rect">
            <a:avLst/>
          </a:prstGeom>
          <a:noFill/>
          <a:ln>
            <a:noFill/>
          </a:ln>
        </p:spPr>
      </p:pic>
      <p:pic>
        <p:nvPicPr>
          <p:cNvPr id="181" name="Google Shape;181;g322607b2838_0_0"/>
          <p:cNvPicPr preferRelativeResize="0"/>
          <p:nvPr/>
        </p:nvPicPr>
        <p:blipFill rotWithShape="1">
          <a:blip r:embed="rId4">
            <a:alphaModFix amt="5000"/>
          </a:blip>
          <a:srcRect r="50330"/>
          <a:stretch/>
        </p:blipFill>
        <p:spPr>
          <a:xfrm>
            <a:off x="7009020" y="934800"/>
            <a:ext cx="2134979" cy="4298373"/>
          </a:xfrm>
          <a:prstGeom prst="rect">
            <a:avLst/>
          </a:prstGeom>
          <a:noFill/>
          <a:ln>
            <a:noFill/>
          </a:ln>
        </p:spPr>
      </p:pic>
    </p:spTree>
  </p:cSld>
  <p:clrMapOvr>
    <a:masterClrMapping/>
  </p:clrMapOvr>
  <p:transition spd="med">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321eaa95b00_0_26"/>
          <p:cNvSpPr/>
          <p:nvPr/>
        </p:nvSpPr>
        <p:spPr>
          <a:xfrm>
            <a:off x="0" y="0"/>
            <a:ext cx="9149700" cy="934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g321eaa95b00_0_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solidFill>
                  <a:schemeClr val="lt1"/>
                </a:solidFill>
              </a:rPr>
              <a:t>Expenditures</a:t>
            </a:r>
            <a:endParaRPr>
              <a:solidFill>
                <a:schemeClr val="lt1"/>
              </a:solidFill>
            </a:endParaRPr>
          </a:p>
          <a:p>
            <a:pPr marL="0" lvl="0" indent="0" algn="l" rtl="0">
              <a:lnSpc>
                <a:spcPct val="100000"/>
              </a:lnSpc>
              <a:spcBef>
                <a:spcPts val="0"/>
              </a:spcBef>
              <a:spcAft>
                <a:spcPts val="0"/>
              </a:spcAft>
              <a:buSzPct val="111111"/>
              <a:buNone/>
            </a:pPr>
            <a:endParaRPr>
              <a:solidFill>
                <a:schemeClr val="lt1"/>
              </a:solidFill>
            </a:endParaRPr>
          </a:p>
        </p:txBody>
      </p:sp>
      <p:sp>
        <p:nvSpPr>
          <p:cNvPr id="188" name="Google Shape;188;g321eaa95b00_0_26"/>
          <p:cNvSpPr txBox="1">
            <a:spLocks noGrp="1"/>
          </p:cNvSpPr>
          <p:nvPr>
            <p:ph type="body" idx="1"/>
          </p:nvPr>
        </p:nvSpPr>
        <p:spPr>
          <a:xfrm>
            <a:off x="314550" y="1145000"/>
            <a:ext cx="82080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b="1" u="sng">
                <a:solidFill>
                  <a:srgbClr val="8B2331"/>
                </a:solidFill>
              </a:rPr>
              <a:t>Biggest Budget Drivers in FY26</a:t>
            </a:r>
            <a:endParaRPr sz="1600" b="1" u="sng">
              <a:solidFill>
                <a:srgbClr val="8B2331"/>
              </a:solidFill>
            </a:endParaRPr>
          </a:p>
          <a:p>
            <a:pPr marL="457200" lvl="0" indent="-330200" algn="l" rtl="0">
              <a:lnSpc>
                <a:spcPct val="115000"/>
              </a:lnSpc>
              <a:spcBef>
                <a:spcPts val="0"/>
              </a:spcBef>
              <a:spcAft>
                <a:spcPts val="0"/>
              </a:spcAft>
              <a:buClr>
                <a:srgbClr val="8B2331"/>
              </a:buClr>
              <a:buSzPts val="1600"/>
              <a:buChar char="●"/>
            </a:pPr>
            <a:r>
              <a:rPr lang="en" sz="1600">
                <a:solidFill>
                  <a:srgbClr val="8B2331"/>
                </a:solidFill>
              </a:rPr>
              <a:t>$900k to the Middle School Borrowing</a:t>
            </a:r>
            <a:endParaRPr sz="1600">
              <a:solidFill>
                <a:srgbClr val="8B2331"/>
              </a:solidFill>
            </a:endParaRPr>
          </a:p>
          <a:p>
            <a:pPr marL="457200" lvl="0" indent="-330200" algn="l" rtl="0">
              <a:lnSpc>
                <a:spcPct val="115000"/>
              </a:lnSpc>
              <a:spcBef>
                <a:spcPts val="0"/>
              </a:spcBef>
              <a:spcAft>
                <a:spcPts val="0"/>
              </a:spcAft>
              <a:buClr>
                <a:srgbClr val="8B2331"/>
              </a:buClr>
              <a:buSzPts val="1600"/>
              <a:buChar char="●"/>
            </a:pPr>
            <a:r>
              <a:rPr lang="en" sz="1600">
                <a:solidFill>
                  <a:srgbClr val="8B2331"/>
                </a:solidFill>
              </a:rPr>
              <a:t>17% increase in Health Insurance Premiums</a:t>
            </a:r>
            <a:endParaRPr sz="1600">
              <a:solidFill>
                <a:srgbClr val="8B2331"/>
              </a:solidFill>
            </a:endParaRPr>
          </a:p>
          <a:p>
            <a:pPr marL="457200" lvl="0" indent="0" algn="l" rtl="0">
              <a:lnSpc>
                <a:spcPct val="115000"/>
              </a:lnSpc>
              <a:spcBef>
                <a:spcPts val="0"/>
              </a:spcBef>
              <a:spcAft>
                <a:spcPts val="0"/>
              </a:spcAft>
              <a:buNone/>
            </a:pPr>
            <a:endParaRPr sz="1600">
              <a:solidFill>
                <a:srgbClr val="8B2331"/>
              </a:solidFill>
            </a:endParaRPr>
          </a:p>
          <a:p>
            <a:pPr marL="0" lvl="0" indent="0" algn="l" rtl="0">
              <a:lnSpc>
                <a:spcPct val="115000"/>
              </a:lnSpc>
              <a:spcBef>
                <a:spcPts val="0"/>
              </a:spcBef>
              <a:spcAft>
                <a:spcPts val="0"/>
              </a:spcAft>
              <a:buSzPts val="1800"/>
              <a:buNone/>
            </a:pPr>
            <a:r>
              <a:rPr lang="en" sz="1600" b="1" u="sng">
                <a:solidFill>
                  <a:srgbClr val="8B2331"/>
                </a:solidFill>
              </a:rPr>
              <a:t>Items that have yet to shake out but are likely in the right ballpark.</a:t>
            </a:r>
            <a:endParaRPr sz="1600" b="1" u="sng">
              <a:solidFill>
                <a:srgbClr val="8B2331"/>
              </a:solidFill>
            </a:endParaRPr>
          </a:p>
          <a:p>
            <a:pPr marL="457200" lvl="0" indent="-330200" algn="l" rtl="0">
              <a:lnSpc>
                <a:spcPct val="115000"/>
              </a:lnSpc>
              <a:spcBef>
                <a:spcPts val="0"/>
              </a:spcBef>
              <a:spcAft>
                <a:spcPts val="0"/>
              </a:spcAft>
              <a:buClr>
                <a:srgbClr val="8B2331"/>
              </a:buClr>
              <a:buSzPts val="1600"/>
              <a:buChar char="●"/>
            </a:pPr>
            <a:r>
              <a:rPr lang="en" sz="1600">
                <a:solidFill>
                  <a:srgbClr val="8B2331"/>
                </a:solidFill>
              </a:rPr>
              <a:t>GLTHS Assessment (currently budgeting a 3% increase)</a:t>
            </a:r>
            <a:endParaRPr sz="1600">
              <a:solidFill>
                <a:srgbClr val="8B2331"/>
              </a:solidFill>
            </a:endParaRPr>
          </a:p>
          <a:p>
            <a:pPr marL="457200" lvl="0" indent="-330200" algn="l" rtl="0">
              <a:lnSpc>
                <a:spcPct val="115000"/>
              </a:lnSpc>
              <a:spcBef>
                <a:spcPts val="0"/>
              </a:spcBef>
              <a:spcAft>
                <a:spcPts val="0"/>
              </a:spcAft>
              <a:buClr>
                <a:srgbClr val="8B2331"/>
              </a:buClr>
              <a:buSzPts val="1600"/>
              <a:buChar char="●"/>
            </a:pPr>
            <a:r>
              <a:rPr lang="en" sz="1600">
                <a:solidFill>
                  <a:srgbClr val="8B2331"/>
                </a:solidFill>
              </a:rPr>
              <a:t>Property Insurance (replacing a $10-15M Middle School with an $80M one)</a:t>
            </a:r>
            <a:endParaRPr sz="1600">
              <a:solidFill>
                <a:srgbClr val="8B2331"/>
              </a:solidFill>
            </a:endParaRPr>
          </a:p>
          <a:p>
            <a:pPr marL="0" lvl="0" indent="0" algn="l" rtl="0">
              <a:lnSpc>
                <a:spcPct val="115000"/>
              </a:lnSpc>
              <a:spcBef>
                <a:spcPts val="0"/>
              </a:spcBef>
              <a:spcAft>
                <a:spcPts val="0"/>
              </a:spcAft>
              <a:buSzPts val="1800"/>
              <a:buNone/>
            </a:pPr>
            <a:endParaRPr sz="1600">
              <a:solidFill>
                <a:srgbClr val="8B2331"/>
              </a:solidFill>
            </a:endParaRPr>
          </a:p>
          <a:p>
            <a:pPr marL="0" lvl="0" indent="0" algn="l" rtl="0">
              <a:lnSpc>
                <a:spcPct val="115000"/>
              </a:lnSpc>
              <a:spcBef>
                <a:spcPts val="0"/>
              </a:spcBef>
              <a:spcAft>
                <a:spcPts val="0"/>
              </a:spcAft>
              <a:buSzPts val="1800"/>
              <a:buNone/>
            </a:pPr>
            <a:r>
              <a:rPr lang="en" sz="1600" b="1" u="sng">
                <a:solidFill>
                  <a:srgbClr val="8B2331"/>
                </a:solidFill>
              </a:rPr>
              <a:t>Where is there cushion?</a:t>
            </a:r>
            <a:endParaRPr sz="1600" b="1" u="sng">
              <a:solidFill>
                <a:srgbClr val="8B2331"/>
              </a:solidFill>
            </a:endParaRPr>
          </a:p>
          <a:p>
            <a:pPr marL="457200" lvl="0" indent="-330200" algn="l" rtl="0">
              <a:lnSpc>
                <a:spcPct val="115000"/>
              </a:lnSpc>
              <a:spcBef>
                <a:spcPts val="0"/>
              </a:spcBef>
              <a:spcAft>
                <a:spcPts val="0"/>
              </a:spcAft>
              <a:buClr>
                <a:srgbClr val="8B2331"/>
              </a:buClr>
              <a:buSzPts val="1600"/>
              <a:buChar char="➢"/>
            </a:pPr>
            <a:r>
              <a:rPr lang="en" sz="1600">
                <a:solidFill>
                  <a:srgbClr val="8B2331"/>
                </a:solidFill>
              </a:rPr>
              <a:t>Previously budgeted $250k from General Fund for Roads Program. This has been reduced to $100k as of today to absorb the health insurance increase. If necessary, could be further reduced with no impact to current plans for road program.</a:t>
            </a:r>
            <a:endParaRPr sz="1600">
              <a:solidFill>
                <a:srgbClr val="8B2331"/>
              </a:solidFill>
            </a:endParaRPr>
          </a:p>
          <a:p>
            <a:pPr marL="0" lvl="0" indent="0" algn="l" rtl="0">
              <a:lnSpc>
                <a:spcPct val="115000"/>
              </a:lnSpc>
              <a:spcBef>
                <a:spcPts val="0"/>
              </a:spcBef>
              <a:spcAft>
                <a:spcPts val="0"/>
              </a:spcAft>
              <a:buSzPts val="1800"/>
              <a:buNone/>
            </a:pPr>
            <a:endParaRPr sz="1600">
              <a:solidFill>
                <a:srgbClr val="8B2331"/>
              </a:solidFill>
            </a:endParaRPr>
          </a:p>
        </p:txBody>
      </p:sp>
      <p:pic>
        <p:nvPicPr>
          <p:cNvPr id="189" name="Google Shape;189;g321eaa95b00_0_26"/>
          <p:cNvPicPr preferRelativeResize="0"/>
          <p:nvPr/>
        </p:nvPicPr>
        <p:blipFill rotWithShape="1">
          <a:blip r:embed="rId3">
            <a:alphaModFix/>
          </a:blip>
          <a:srcRect/>
          <a:stretch/>
        </p:blipFill>
        <p:spPr>
          <a:xfrm>
            <a:off x="0" y="-2"/>
            <a:ext cx="1281021" cy="572700"/>
          </a:xfrm>
          <a:prstGeom prst="rect">
            <a:avLst/>
          </a:prstGeom>
          <a:noFill/>
          <a:ln>
            <a:noFill/>
          </a:ln>
        </p:spPr>
      </p:pic>
      <p:pic>
        <p:nvPicPr>
          <p:cNvPr id="190" name="Google Shape;190;g321eaa95b00_0_26"/>
          <p:cNvPicPr preferRelativeResize="0"/>
          <p:nvPr/>
        </p:nvPicPr>
        <p:blipFill rotWithShape="1">
          <a:blip r:embed="rId4">
            <a:alphaModFix amt="5000"/>
          </a:blip>
          <a:srcRect r="50330"/>
          <a:stretch/>
        </p:blipFill>
        <p:spPr>
          <a:xfrm>
            <a:off x="7009020" y="934800"/>
            <a:ext cx="2134979" cy="4298373"/>
          </a:xfrm>
          <a:prstGeom prst="rect">
            <a:avLst/>
          </a:prstGeom>
          <a:noFill/>
          <a:ln>
            <a:noFill/>
          </a:ln>
        </p:spPr>
      </p:pic>
    </p:spTree>
  </p:cSld>
  <p:clrMapOvr>
    <a:masterClrMapping/>
  </p:clrMapOvr>
  <p:transition spd="med">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d7762d33f3_0_17"/>
          <p:cNvSpPr/>
          <p:nvPr/>
        </p:nvSpPr>
        <p:spPr>
          <a:xfrm>
            <a:off x="0" y="0"/>
            <a:ext cx="9149700" cy="934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g2d7762d33f3_0_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solidFill>
                  <a:schemeClr val="lt1"/>
                </a:solidFill>
              </a:rPr>
              <a:t>Roads Program - FY26</a:t>
            </a:r>
            <a:endParaRPr>
              <a:solidFill>
                <a:schemeClr val="lt1"/>
              </a:solidFill>
            </a:endParaRPr>
          </a:p>
          <a:p>
            <a:pPr marL="0" lvl="0" indent="0" algn="l" rtl="0">
              <a:lnSpc>
                <a:spcPct val="100000"/>
              </a:lnSpc>
              <a:spcBef>
                <a:spcPts val="0"/>
              </a:spcBef>
              <a:spcAft>
                <a:spcPts val="0"/>
              </a:spcAft>
              <a:buSzPct val="111111"/>
              <a:buNone/>
            </a:pPr>
            <a:endParaRPr>
              <a:solidFill>
                <a:schemeClr val="lt1"/>
              </a:solidFill>
            </a:endParaRPr>
          </a:p>
        </p:txBody>
      </p:sp>
      <p:pic>
        <p:nvPicPr>
          <p:cNvPr id="197" name="Google Shape;197;g2d7762d33f3_0_17"/>
          <p:cNvPicPr preferRelativeResize="0"/>
          <p:nvPr/>
        </p:nvPicPr>
        <p:blipFill rotWithShape="1">
          <a:blip r:embed="rId3">
            <a:alphaModFix/>
          </a:blip>
          <a:srcRect/>
          <a:stretch/>
        </p:blipFill>
        <p:spPr>
          <a:xfrm>
            <a:off x="0" y="-2"/>
            <a:ext cx="1281021" cy="572700"/>
          </a:xfrm>
          <a:prstGeom prst="rect">
            <a:avLst/>
          </a:prstGeom>
          <a:noFill/>
          <a:ln>
            <a:noFill/>
          </a:ln>
        </p:spPr>
      </p:pic>
      <p:pic>
        <p:nvPicPr>
          <p:cNvPr id="198" name="Google Shape;198;g2d7762d33f3_0_17"/>
          <p:cNvPicPr preferRelativeResize="0"/>
          <p:nvPr/>
        </p:nvPicPr>
        <p:blipFill rotWithShape="1">
          <a:blip r:embed="rId4">
            <a:alphaModFix amt="5000"/>
          </a:blip>
          <a:srcRect r="50330"/>
          <a:stretch/>
        </p:blipFill>
        <p:spPr>
          <a:xfrm>
            <a:off x="7009020" y="934800"/>
            <a:ext cx="2134979" cy="4298373"/>
          </a:xfrm>
          <a:prstGeom prst="rect">
            <a:avLst/>
          </a:prstGeom>
          <a:noFill/>
          <a:ln>
            <a:noFill/>
          </a:ln>
        </p:spPr>
      </p:pic>
      <p:graphicFrame>
        <p:nvGraphicFramePr>
          <p:cNvPr id="199" name="Google Shape;199;g2d7762d33f3_0_17"/>
          <p:cNvGraphicFramePr/>
          <p:nvPr/>
        </p:nvGraphicFramePr>
        <p:xfrm>
          <a:off x="74750" y="1017725"/>
          <a:ext cx="3000000" cy="3000000"/>
        </p:xfrm>
        <a:graphic>
          <a:graphicData uri="http://schemas.openxmlformats.org/drawingml/2006/table">
            <a:tbl>
              <a:tblPr>
                <a:noFill/>
                <a:tableStyleId>{1B6F69FE-B881-46C7-AFC3-8B41854EDD06}</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rgbClr val="8B2331"/>
                          </a:solidFill>
                        </a:rPr>
                        <a:t>Source</a:t>
                      </a:r>
                      <a:endParaRPr sz="1400" b="1" u="none" strike="noStrike" cap="none">
                        <a:solidFill>
                          <a:srgbClr val="8B2331"/>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rgbClr val="8B2331"/>
                          </a:solidFill>
                        </a:rPr>
                        <a:t>Amount</a:t>
                      </a:r>
                      <a:endParaRPr sz="1400" b="1" u="none" strike="noStrike" cap="none">
                        <a:solidFill>
                          <a:srgbClr val="8B2331"/>
                        </a:solidFill>
                      </a:endParaRPr>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General Fund</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a:t>
                      </a:r>
                      <a:r>
                        <a:rPr lang="en"/>
                        <a:t>100,000</a:t>
                      </a:r>
                      <a:endParaRPr sz="1400" u="none" strike="noStrike" cap="none"/>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Chapter 90</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$400,000</a:t>
                      </a:r>
                      <a:endParaRPr sz="1400" u="none" strike="noStrike" cap="none"/>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Fair Share Amendment</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$250,000</a:t>
                      </a:r>
                      <a:endParaRPr sz="1400" u="none" strike="noStrike" cap="none"/>
                    </a:p>
                  </a:txBody>
                  <a:tcPr marL="91425" marR="91425" marT="91425" marB="91425"/>
                </a:tc>
                <a:extLst>
                  <a:ext uri="{0D108BD9-81ED-4DB2-BD59-A6C34878D82A}">
                    <a16:rowId xmlns:a16="http://schemas.microsoft.com/office/drawing/2014/main" val="10003"/>
                  </a:ext>
                </a:extLst>
              </a:tr>
              <a:tr h="4036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Road Stabilization</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$800,000</a:t>
                      </a:r>
                      <a:endParaRPr sz="1400" u="none" strike="noStrike" cap="none"/>
                    </a:p>
                  </a:txBody>
                  <a:tcPr marL="91425" marR="91425" marT="91425" marB="91425"/>
                </a:tc>
                <a:extLst>
                  <a:ext uri="{0D108BD9-81ED-4DB2-BD59-A6C34878D82A}">
                    <a16:rowId xmlns:a16="http://schemas.microsoft.com/office/drawing/2014/main" val="10004"/>
                  </a:ext>
                </a:extLst>
              </a:tr>
              <a:tr h="381000">
                <a:tc>
                  <a:txBody>
                    <a:bodyPr/>
                    <a:lstStyle/>
                    <a:p>
                      <a:pPr marL="0" marR="0" lvl="0" indent="0" algn="r" rtl="0">
                        <a:lnSpc>
                          <a:spcPct val="100000"/>
                        </a:lnSpc>
                        <a:spcBef>
                          <a:spcPts val="0"/>
                        </a:spcBef>
                        <a:spcAft>
                          <a:spcPts val="0"/>
                        </a:spcAft>
                        <a:buClr>
                          <a:srgbClr val="000000"/>
                        </a:buClr>
                        <a:buSzPts val="1400"/>
                        <a:buFont typeface="Arial"/>
                        <a:buNone/>
                      </a:pPr>
                      <a:r>
                        <a:rPr lang="en" sz="1400" b="1" u="none" strike="noStrike" cap="none"/>
                        <a:t>TOTAL</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t>$1,</a:t>
                      </a:r>
                      <a:r>
                        <a:rPr lang="en" b="1"/>
                        <a:t>550</a:t>
                      </a:r>
                      <a:r>
                        <a:rPr lang="en" sz="1400" b="1" u="none" strike="noStrike" cap="none"/>
                        <a:t>,000.00</a:t>
                      </a:r>
                      <a:endParaRPr sz="1400" b="1" u="none" strike="noStrike" cap="none"/>
                    </a:p>
                  </a:txBody>
                  <a:tcPr marL="91425" marR="91425" marT="91425" marB="91425"/>
                </a:tc>
                <a:extLst>
                  <a:ext uri="{0D108BD9-81ED-4DB2-BD59-A6C34878D82A}">
                    <a16:rowId xmlns:a16="http://schemas.microsoft.com/office/drawing/2014/main" val="10005"/>
                  </a:ext>
                </a:extLst>
              </a:tr>
            </a:tbl>
          </a:graphicData>
        </a:graphic>
      </p:graphicFrame>
      <p:sp>
        <p:nvSpPr>
          <p:cNvPr id="200" name="Google Shape;200;g2d7762d33f3_0_17"/>
          <p:cNvSpPr txBox="1">
            <a:spLocks noGrp="1"/>
          </p:cNvSpPr>
          <p:nvPr>
            <p:ph type="body" idx="1"/>
          </p:nvPr>
        </p:nvSpPr>
        <p:spPr>
          <a:xfrm>
            <a:off x="74750" y="3394925"/>
            <a:ext cx="66381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b="1" u="sng">
                <a:solidFill>
                  <a:srgbClr val="8B2331"/>
                </a:solidFill>
              </a:rPr>
              <a:t>FY26 ROADS PROGRAM</a:t>
            </a:r>
            <a:endParaRPr sz="1600" b="1" u="sng">
              <a:solidFill>
                <a:srgbClr val="8B2331"/>
              </a:solidFill>
            </a:endParaRPr>
          </a:p>
          <a:p>
            <a:pPr marL="457200" lvl="0" indent="-330200" algn="l" rtl="0">
              <a:lnSpc>
                <a:spcPct val="115000"/>
              </a:lnSpc>
              <a:spcBef>
                <a:spcPts val="0"/>
              </a:spcBef>
              <a:spcAft>
                <a:spcPts val="0"/>
              </a:spcAft>
              <a:buClr>
                <a:srgbClr val="8B2331"/>
              </a:buClr>
              <a:buSzPts val="1600"/>
              <a:buAutoNum type="arabicParenR"/>
            </a:pPr>
            <a:r>
              <a:rPr lang="en" sz="1600">
                <a:solidFill>
                  <a:srgbClr val="8B2331"/>
                </a:solidFill>
              </a:rPr>
              <a:t>Phase I Preservation (Westford Road): $450,000</a:t>
            </a:r>
            <a:endParaRPr sz="1600">
              <a:solidFill>
                <a:srgbClr val="8B2331"/>
              </a:solidFill>
            </a:endParaRPr>
          </a:p>
          <a:p>
            <a:pPr marL="457200" lvl="0" indent="-330200" algn="l" rtl="0">
              <a:lnSpc>
                <a:spcPct val="115000"/>
              </a:lnSpc>
              <a:spcBef>
                <a:spcPts val="0"/>
              </a:spcBef>
              <a:spcAft>
                <a:spcPts val="0"/>
              </a:spcAft>
              <a:buClr>
                <a:srgbClr val="8B2331"/>
              </a:buClr>
              <a:buSzPts val="1600"/>
              <a:buAutoNum type="arabicParenR"/>
            </a:pPr>
            <a:r>
              <a:rPr lang="en" sz="1600">
                <a:solidFill>
                  <a:srgbClr val="8B2331"/>
                </a:solidFill>
              </a:rPr>
              <a:t>Phase II Full-depth Reclamation (Elm, Oak, Pine, Bridget, Lincoln): $650,000</a:t>
            </a:r>
            <a:endParaRPr sz="1600">
              <a:solidFill>
                <a:srgbClr val="8B2331"/>
              </a:solidFill>
            </a:endParaRPr>
          </a:p>
          <a:p>
            <a:pPr marL="457200" lvl="0" indent="-330200" algn="l" rtl="0">
              <a:lnSpc>
                <a:spcPct val="115000"/>
              </a:lnSpc>
              <a:spcBef>
                <a:spcPts val="0"/>
              </a:spcBef>
              <a:spcAft>
                <a:spcPts val="0"/>
              </a:spcAft>
              <a:buClr>
                <a:srgbClr val="8B2331"/>
              </a:buClr>
              <a:buSzPts val="1600"/>
              <a:buAutoNum type="arabicParenR"/>
            </a:pPr>
            <a:r>
              <a:rPr lang="en" sz="1600">
                <a:solidFill>
                  <a:srgbClr val="8B2331"/>
                </a:solidFill>
              </a:rPr>
              <a:t>2026 Survey: $25,000</a:t>
            </a:r>
            <a:endParaRPr sz="1600">
              <a:solidFill>
                <a:srgbClr val="8B2331"/>
              </a:solidFill>
            </a:endParaRPr>
          </a:p>
          <a:p>
            <a:pPr marL="457200" lvl="0" indent="-330200" algn="l" rtl="0">
              <a:lnSpc>
                <a:spcPct val="115000"/>
              </a:lnSpc>
              <a:spcBef>
                <a:spcPts val="0"/>
              </a:spcBef>
              <a:spcAft>
                <a:spcPts val="0"/>
              </a:spcAft>
              <a:buClr>
                <a:srgbClr val="8B2331"/>
              </a:buClr>
              <a:buSzPts val="1600"/>
              <a:buAutoNum type="arabicParenR"/>
            </a:pPr>
            <a:r>
              <a:rPr lang="en" sz="1600">
                <a:solidFill>
                  <a:srgbClr val="8B2331"/>
                </a:solidFill>
              </a:rPr>
              <a:t>Line Striping: $30,000</a:t>
            </a:r>
            <a:endParaRPr sz="1600">
              <a:solidFill>
                <a:srgbClr val="8B2331"/>
              </a:solidFill>
            </a:endParaRPr>
          </a:p>
        </p:txBody>
      </p:sp>
      <p:sp>
        <p:nvSpPr>
          <p:cNvPr id="201" name="Google Shape;201;g2d7762d33f3_0_17"/>
          <p:cNvSpPr txBox="1"/>
          <p:nvPr/>
        </p:nvSpPr>
        <p:spPr>
          <a:xfrm>
            <a:off x="6055600" y="3655775"/>
            <a:ext cx="2496900" cy="1143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8B2331"/>
                </a:solidFill>
                <a:latin typeface="Arial"/>
                <a:ea typeface="Arial"/>
                <a:cs typeface="Arial"/>
                <a:sym typeface="Arial"/>
              </a:rPr>
              <a:t>FY26 Planned Total: $1,155,000</a:t>
            </a:r>
            <a:endParaRPr sz="1800" b="1" i="0" u="none" strike="noStrike" cap="none">
              <a:solidFill>
                <a:srgbClr val="8B2331"/>
              </a:solidFill>
              <a:latin typeface="Arial"/>
              <a:ea typeface="Arial"/>
              <a:cs typeface="Arial"/>
              <a:sym typeface="Arial"/>
            </a:endParaRPr>
          </a:p>
        </p:txBody>
      </p:sp>
    </p:spTree>
  </p:cSld>
  <p:clrMapOvr>
    <a:masterClrMapping/>
  </p:clrMapOvr>
  <p:transition spd="med">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3227c6209e0_0_0"/>
          <p:cNvSpPr/>
          <p:nvPr/>
        </p:nvSpPr>
        <p:spPr>
          <a:xfrm>
            <a:off x="0" y="0"/>
            <a:ext cx="9149700" cy="934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g3227c6209e0_0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solidFill>
                  <a:schemeClr val="lt1"/>
                </a:solidFill>
              </a:rPr>
              <a:t>Expenditures</a:t>
            </a:r>
            <a:endParaRPr>
              <a:solidFill>
                <a:schemeClr val="lt1"/>
              </a:solidFill>
            </a:endParaRPr>
          </a:p>
          <a:p>
            <a:pPr marL="0" lvl="0" indent="0" algn="l" rtl="0">
              <a:lnSpc>
                <a:spcPct val="100000"/>
              </a:lnSpc>
              <a:spcBef>
                <a:spcPts val="0"/>
              </a:spcBef>
              <a:spcAft>
                <a:spcPts val="0"/>
              </a:spcAft>
              <a:buSzPct val="111111"/>
              <a:buNone/>
            </a:pPr>
            <a:endParaRPr>
              <a:solidFill>
                <a:schemeClr val="lt1"/>
              </a:solidFill>
            </a:endParaRPr>
          </a:p>
        </p:txBody>
      </p:sp>
      <p:sp>
        <p:nvSpPr>
          <p:cNvPr id="208" name="Google Shape;208;g3227c6209e0_0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0"/>
              </a:spcAft>
              <a:buSzPct val="100000"/>
              <a:buNone/>
            </a:pPr>
            <a:r>
              <a:rPr lang="en" u="sng" dirty="0">
                <a:solidFill>
                  <a:srgbClr val="8B2331"/>
                </a:solidFill>
              </a:rPr>
              <a:t>Exempt Debt-</a:t>
            </a:r>
            <a:r>
              <a:rPr lang="en" dirty="0">
                <a:solidFill>
                  <a:srgbClr val="8B2331"/>
                </a:solidFill>
              </a:rPr>
              <a:t> </a:t>
            </a:r>
            <a:r>
              <a:rPr lang="en" dirty="0">
                <a:solidFill>
                  <a:schemeClr val="dk1"/>
                </a:solidFill>
              </a:rPr>
              <a:t>Exempt debt is the debt service payments that are outside of the general fund (think debt exclusion). The debt service for exempt debt is billed to taxpayers </a:t>
            </a:r>
            <a:r>
              <a:rPr lang="en" b="1" u="sng" dirty="0">
                <a:solidFill>
                  <a:schemeClr val="dk1"/>
                </a:solidFill>
              </a:rPr>
              <a:t>on top</a:t>
            </a:r>
            <a:r>
              <a:rPr lang="en" dirty="0">
                <a:solidFill>
                  <a:schemeClr val="dk1"/>
                </a:solidFill>
              </a:rPr>
              <a:t> of the 2.5% tax levy.</a:t>
            </a:r>
            <a:endParaRPr dirty="0">
              <a:solidFill>
                <a:schemeClr val="dk1"/>
              </a:solidFill>
            </a:endParaRPr>
          </a:p>
          <a:p>
            <a:pPr marL="0" lvl="0" indent="0" algn="l" rtl="0">
              <a:lnSpc>
                <a:spcPct val="115000"/>
              </a:lnSpc>
              <a:spcBef>
                <a:spcPts val="0"/>
              </a:spcBef>
              <a:spcAft>
                <a:spcPts val="0"/>
              </a:spcAft>
              <a:buSzPct val="100000"/>
              <a:buNone/>
            </a:pPr>
            <a:endParaRPr dirty="0">
              <a:solidFill>
                <a:schemeClr val="dk1"/>
              </a:solidFill>
            </a:endParaRPr>
          </a:p>
          <a:p>
            <a:pPr marL="0" lvl="0" indent="0" algn="l" rtl="0">
              <a:lnSpc>
                <a:spcPct val="115000"/>
              </a:lnSpc>
              <a:spcBef>
                <a:spcPts val="0"/>
              </a:spcBef>
              <a:spcAft>
                <a:spcPts val="0"/>
              </a:spcAft>
              <a:buSzPct val="100000"/>
              <a:buNone/>
            </a:pPr>
            <a:r>
              <a:rPr lang="en" dirty="0">
                <a:solidFill>
                  <a:schemeClr val="dk1"/>
                </a:solidFill>
              </a:rPr>
              <a:t>In Fy25 there were three items under our exempt debt (THS Roof/Boiler, and Middle School). In Fy26 all of the exempt debt with the exception of the Middle School dropped off.</a:t>
            </a:r>
            <a:endParaRPr dirty="0">
              <a:solidFill>
                <a:schemeClr val="dk1"/>
              </a:solidFill>
            </a:endParaRPr>
          </a:p>
          <a:p>
            <a:pPr marL="0" lvl="0" indent="0" algn="l" rtl="0">
              <a:lnSpc>
                <a:spcPct val="115000"/>
              </a:lnSpc>
              <a:spcBef>
                <a:spcPts val="0"/>
              </a:spcBef>
              <a:spcAft>
                <a:spcPts val="0"/>
              </a:spcAft>
              <a:buSzPct val="100000"/>
              <a:buNone/>
            </a:pPr>
            <a:endParaRPr dirty="0">
              <a:solidFill>
                <a:srgbClr val="8B2331"/>
              </a:solidFill>
            </a:endParaRPr>
          </a:p>
          <a:p>
            <a:pPr marL="0" lvl="0" indent="0" algn="l" rtl="0">
              <a:lnSpc>
                <a:spcPct val="115000"/>
              </a:lnSpc>
              <a:spcBef>
                <a:spcPts val="0"/>
              </a:spcBef>
              <a:spcAft>
                <a:spcPts val="0"/>
              </a:spcAft>
              <a:buSzPct val="100000"/>
              <a:buNone/>
            </a:pPr>
            <a:r>
              <a:rPr lang="en" dirty="0">
                <a:solidFill>
                  <a:srgbClr val="8B2331"/>
                </a:solidFill>
              </a:rPr>
              <a:t>FY26 Exempt Debt Total: $2.9M</a:t>
            </a:r>
            <a:endParaRPr dirty="0">
              <a:solidFill>
                <a:srgbClr val="8B2331"/>
              </a:solidFill>
            </a:endParaRPr>
          </a:p>
          <a:p>
            <a:pPr marL="457200" lvl="0" indent="-334327" algn="l" rtl="0">
              <a:lnSpc>
                <a:spcPct val="115000"/>
              </a:lnSpc>
              <a:spcBef>
                <a:spcPts val="0"/>
              </a:spcBef>
              <a:spcAft>
                <a:spcPts val="0"/>
              </a:spcAft>
              <a:buClr>
                <a:srgbClr val="8B2331"/>
              </a:buClr>
              <a:buSzPct val="100000"/>
              <a:buChar char="-"/>
            </a:pPr>
            <a:r>
              <a:rPr lang="en" dirty="0">
                <a:solidFill>
                  <a:srgbClr val="8B2331"/>
                </a:solidFill>
              </a:rPr>
              <a:t>$1,000,000 GF Contribution ($900k from GF, $100k from Lakeview Lease</a:t>
            </a:r>
            <a:endParaRPr dirty="0">
              <a:solidFill>
                <a:srgbClr val="8B2331"/>
              </a:solidFill>
            </a:endParaRPr>
          </a:p>
          <a:p>
            <a:pPr marL="0" lvl="0" indent="0" algn="l" rtl="0">
              <a:lnSpc>
                <a:spcPct val="115000"/>
              </a:lnSpc>
              <a:spcBef>
                <a:spcPts val="0"/>
              </a:spcBef>
              <a:spcAft>
                <a:spcPts val="0"/>
              </a:spcAft>
              <a:buSzPct val="100000"/>
              <a:buNone/>
            </a:pPr>
            <a:r>
              <a:rPr lang="en" dirty="0">
                <a:solidFill>
                  <a:srgbClr val="8B2331"/>
                </a:solidFill>
              </a:rPr>
              <a:t>___________________________________</a:t>
            </a:r>
            <a:endParaRPr dirty="0">
              <a:solidFill>
                <a:srgbClr val="8B2331"/>
              </a:solidFill>
            </a:endParaRPr>
          </a:p>
          <a:p>
            <a:pPr marL="0" lvl="0" indent="0" algn="l" rtl="0">
              <a:lnSpc>
                <a:spcPct val="115000"/>
              </a:lnSpc>
              <a:spcBef>
                <a:spcPts val="0"/>
              </a:spcBef>
              <a:spcAft>
                <a:spcPts val="0"/>
              </a:spcAft>
              <a:buSzPct val="100000"/>
              <a:buNone/>
            </a:pPr>
            <a:r>
              <a:rPr lang="en" b="1" dirty="0">
                <a:solidFill>
                  <a:srgbClr val="8B2331"/>
                </a:solidFill>
              </a:rPr>
              <a:t>Total Exempt Debt on Tax Bill: $1.97M</a:t>
            </a:r>
            <a:r>
              <a:rPr lang="en" dirty="0">
                <a:solidFill>
                  <a:srgbClr val="8B2331"/>
                </a:solidFill>
              </a:rPr>
              <a:t> (was $1.83M in FY25, average impact $405)</a:t>
            </a:r>
            <a:endParaRPr dirty="0">
              <a:solidFill>
                <a:srgbClr val="8B2331"/>
              </a:solidFill>
            </a:endParaRPr>
          </a:p>
          <a:p>
            <a:pPr marL="0" lvl="0" indent="0" algn="l" rtl="0">
              <a:lnSpc>
                <a:spcPct val="115000"/>
              </a:lnSpc>
              <a:spcBef>
                <a:spcPts val="0"/>
              </a:spcBef>
              <a:spcAft>
                <a:spcPts val="0"/>
              </a:spcAft>
              <a:buSzPct val="100000"/>
              <a:buNone/>
            </a:pPr>
            <a:r>
              <a:rPr lang="en" dirty="0">
                <a:solidFill>
                  <a:srgbClr val="8B2331"/>
                </a:solidFill>
              </a:rPr>
              <a:t>$417 annual impact for average home (assessed at 613k)</a:t>
            </a:r>
          </a:p>
          <a:p>
            <a:pPr marL="0" lvl="0" indent="0" algn="l" rtl="0">
              <a:lnSpc>
                <a:spcPct val="115000"/>
              </a:lnSpc>
              <a:spcBef>
                <a:spcPts val="0"/>
              </a:spcBef>
              <a:spcAft>
                <a:spcPts val="0"/>
              </a:spcAft>
              <a:buSzPct val="100000"/>
              <a:buNone/>
            </a:pPr>
            <a:endParaRPr lang="en" dirty="0">
              <a:solidFill>
                <a:srgbClr val="8B2331"/>
              </a:solidFill>
            </a:endParaRPr>
          </a:p>
          <a:p>
            <a:pPr marL="0" lvl="0" indent="0" algn="l" rtl="0">
              <a:lnSpc>
                <a:spcPct val="115000"/>
              </a:lnSpc>
              <a:spcBef>
                <a:spcPts val="0"/>
              </a:spcBef>
              <a:spcAft>
                <a:spcPts val="0"/>
              </a:spcAft>
              <a:buSzPct val="100000"/>
              <a:buNone/>
            </a:pPr>
            <a:r>
              <a:rPr lang="en" dirty="0">
                <a:solidFill>
                  <a:srgbClr val="8B2331"/>
                </a:solidFill>
                <a:highlight>
                  <a:srgbClr val="FFFF00"/>
                </a:highlight>
              </a:rPr>
              <a:t>NET NEW TAX IMPACT ANNUALLY (on average home): $12.00</a:t>
            </a:r>
            <a:endParaRPr dirty="0">
              <a:solidFill>
                <a:srgbClr val="8B2331"/>
              </a:solidFill>
              <a:highlight>
                <a:srgbClr val="FFFF00"/>
              </a:highlight>
            </a:endParaRPr>
          </a:p>
        </p:txBody>
      </p:sp>
      <p:pic>
        <p:nvPicPr>
          <p:cNvPr id="209" name="Google Shape;209;g3227c6209e0_0_0"/>
          <p:cNvPicPr preferRelativeResize="0"/>
          <p:nvPr/>
        </p:nvPicPr>
        <p:blipFill rotWithShape="1">
          <a:blip r:embed="rId3">
            <a:alphaModFix/>
          </a:blip>
          <a:srcRect/>
          <a:stretch/>
        </p:blipFill>
        <p:spPr>
          <a:xfrm>
            <a:off x="0" y="-2"/>
            <a:ext cx="1281021" cy="572700"/>
          </a:xfrm>
          <a:prstGeom prst="rect">
            <a:avLst/>
          </a:prstGeom>
          <a:noFill/>
          <a:ln>
            <a:noFill/>
          </a:ln>
        </p:spPr>
      </p:pic>
      <p:pic>
        <p:nvPicPr>
          <p:cNvPr id="210" name="Google Shape;210;g3227c6209e0_0_0"/>
          <p:cNvPicPr preferRelativeResize="0"/>
          <p:nvPr/>
        </p:nvPicPr>
        <p:blipFill rotWithShape="1">
          <a:blip r:embed="rId4">
            <a:alphaModFix amt="5000"/>
          </a:blip>
          <a:srcRect r="50330"/>
          <a:stretch/>
        </p:blipFill>
        <p:spPr>
          <a:xfrm>
            <a:off x="7014720" y="934800"/>
            <a:ext cx="2134979" cy="4298373"/>
          </a:xfrm>
          <a:prstGeom prst="rect">
            <a:avLst/>
          </a:prstGeom>
          <a:noFill/>
          <a:ln>
            <a:noFill/>
          </a:ln>
        </p:spPr>
      </p:pic>
    </p:spTree>
  </p:cSld>
  <p:clrMapOvr>
    <a:masterClrMapping/>
  </p:clrMapOvr>
  <p:transition spd="med">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d97a1c11aa_0_1"/>
          <p:cNvSpPr/>
          <p:nvPr/>
        </p:nvSpPr>
        <p:spPr>
          <a:xfrm>
            <a:off x="0" y="0"/>
            <a:ext cx="9149700" cy="934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g2d97a1c11aa_0_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solidFill>
                  <a:schemeClr val="lt1"/>
                </a:solidFill>
              </a:rPr>
              <a:t>Capital Planning</a:t>
            </a:r>
            <a:endParaRPr>
              <a:solidFill>
                <a:schemeClr val="lt1"/>
              </a:solidFill>
            </a:endParaRPr>
          </a:p>
          <a:p>
            <a:pPr marL="0" lvl="0" indent="0" algn="l" rtl="0">
              <a:lnSpc>
                <a:spcPct val="100000"/>
              </a:lnSpc>
              <a:spcBef>
                <a:spcPts val="0"/>
              </a:spcBef>
              <a:spcAft>
                <a:spcPts val="0"/>
              </a:spcAft>
              <a:buSzPct val="111111"/>
              <a:buNone/>
            </a:pPr>
            <a:endParaRPr>
              <a:solidFill>
                <a:schemeClr val="lt1"/>
              </a:solidFill>
            </a:endParaRPr>
          </a:p>
        </p:txBody>
      </p:sp>
      <p:sp>
        <p:nvSpPr>
          <p:cNvPr id="217" name="Google Shape;217;g2d97a1c11aa_0_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20000"/>
          </a:bodyPr>
          <a:lstStyle/>
          <a:p>
            <a:pPr marL="0" lvl="0" indent="0" algn="l" rtl="0">
              <a:lnSpc>
                <a:spcPct val="115000"/>
              </a:lnSpc>
              <a:spcBef>
                <a:spcPts val="0"/>
              </a:spcBef>
              <a:spcAft>
                <a:spcPts val="0"/>
              </a:spcAft>
              <a:buSzPts val="1800"/>
              <a:buNone/>
            </a:pPr>
            <a:r>
              <a:rPr lang="en" u="sng">
                <a:solidFill>
                  <a:srgbClr val="8B2331"/>
                </a:solidFill>
              </a:rPr>
              <a:t>Status of Funding Availability for Capital</a:t>
            </a:r>
            <a:endParaRPr u="sng">
              <a:solidFill>
                <a:srgbClr val="8B233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With the complete drawdown of ARPA Funds, the only available capital funding comes from Free Cash and Borrowing</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October STM approved borrowing of $720k for a new fire engine</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Free Cash - No available funds</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Borrowing - Ability to absorb an additional $350k in debt for this FY</a:t>
            </a:r>
            <a:endParaRPr>
              <a:solidFill>
                <a:schemeClr val="dk1"/>
              </a:solidFill>
            </a:endParaRPr>
          </a:p>
          <a:p>
            <a:pPr marL="0" lvl="0" indent="0" algn="l" rtl="0">
              <a:spcBef>
                <a:spcPts val="0"/>
              </a:spcBef>
              <a:spcAft>
                <a:spcPts val="0"/>
              </a:spcAft>
              <a:buNone/>
            </a:pPr>
            <a:r>
              <a:rPr lang="en" u="sng">
                <a:solidFill>
                  <a:srgbClr val="8B2331"/>
                </a:solidFill>
              </a:rPr>
              <a:t>Approach to FY26 Capital</a:t>
            </a:r>
            <a:endParaRPr u="sng">
              <a:solidFill>
                <a:srgbClr val="8B2331"/>
              </a:solidFill>
            </a:endParaRPr>
          </a:p>
          <a:p>
            <a:pPr marL="457200" lvl="0" indent="-342900" algn="l" rtl="0">
              <a:spcBef>
                <a:spcPts val="0"/>
              </a:spcBef>
              <a:spcAft>
                <a:spcPts val="0"/>
              </a:spcAft>
              <a:buClr>
                <a:schemeClr val="dk1"/>
              </a:buClr>
              <a:buSzPts val="1800"/>
              <a:buChar char="●"/>
            </a:pPr>
            <a:r>
              <a:rPr lang="en">
                <a:solidFill>
                  <a:schemeClr val="dk1"/>
                </a:solidFill>
              </a:rPr>
              <a:t>Refocus on true capital needs and direct non-capital back into the operating budget</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Address critical items only</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Focus on developing a concrete five-year capital plan with identified funding sources for better planning.</a:t>
            </a:r>
            <a:endParaRPr>
              <a:solidFill>
                <a:schemeClr val="dk1"/>
              </a:solidFill>
            </a:endParaRPr>
          </a:p>
        </p:txBody>
      </p:sp>
      <p:pic>
        <p:nvPicPr>
          <p:cNvPr id="218" name="Google Shape;218;g2d97a1c11aa_0_1"/>
          <p:cNvPicPr preferRelativeResize="0"/>
          <p:nvPr/>
        </p:nvPicPr>
        <p:blipFill rotWithShape="1">
          <a:blip r:embed="rId3">
            <a:alphaModFix/>
          </a:blip>
          <a:srcRect/>
          <a:stretch/>
        </p:blipFill>
        <p:spPr>
          <a:xfrm>
            <a:off x="0" y="-2"/>
            <a:ext cx="1281021" cy="572700"/>
          </a:xfrm>
          <a:prstGeom prst="rect">
            <a:avLst/>
          </a:prstGeom>
          <a:noFill/>
          <a:ln>
            <a:noFill/>
          </a:ln>
        </p:spPr>
      </p:pic>
      <p:pic>
        <p:nvPicPr>
          <p:cNvPr id="219" name="Google Shape;219;g2d97a1c11aa_0_1"/>
          <p:cNvPicPr preferRelativeResize="0"/>
          <p:nvPr/>
        </p:nvPicPr>
        <p:blipFill rotWithShape="1">
          <a:blip r:embed="rId4">
            <a:alphaModFix amt="5000"/>
          </a:blip>
          <a:srcRect r="50330"/>
          <a:stretch/>
        </p:blipFill>
        <p:spPr>
          <a:xfrm>
            <a:off x="7014720" y="934800"/>
            <a:ext cx="2134979" cy="4298373"/>
          </a:xfrm>
          <a:prstGeom prst="rect">
            <a:avLst/>
          </a:prstGeom>
          <a:noFill/>
          <a:ln>
            <a:noFill/>
          </a:ln>
        </p:spPr>
      </p:pic>
    </p:spTree>
  </p:cSld>
  <p:clrMapOvr>
    <a:masterClrMapping/>
  </p:clrMapOvr>
  <p:transition spd="med">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2"/>
          <p:cNvSpPr/>
          <p:nvPr/>
        </p:nvSpPr>
        <p:spPr>
          <a:xfrm>
            <a:off x="0" y="0"/>
            <a:ext cx="9149700" cy="934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solidFill>
                  <a:schemeClr val="lt1"/>
                </a:solidFill>
              </a:rPr>
              <a:t>Budget Approach &amp; Process</a:t>
            </a:r>
            <a:endParaRPr>
              <a:solidFill>
                <a:schemeClr val="lt1"/>
              </a:solidFill>
            </a:endParaRPr>
          </a:p>
        </p:txBody>
      </p:sp>
      <p:sp>
        <p:nvSpPr>
          <p:cNvPr id="65" name="Google Shape;65;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1800"/>
              </a:spcBef>
              <a:spcAft>
                <a:spcPts val="0"/>
              </a:spcAft>
              <a:buClr>
                <a:schemeClr val="dk1"/>
              </a:buClr>
              <a:buSzPts val="1100"/>
              <a:buFont typeface="Arial"/>
              <a:buNone/>
            </a:pPr>
            <a:r>
              <a:rPr lang="en" sz="1600">
                <a:solidFill>
                  <a:srgbClr val="990000"/>
                </a:solidFill>
                <a:latin typeface="Times New Roman"/>
                <a:ea typeface="Times New Roman"/>
                <a:cs typeface="Times New Roman"/>
                <a:sym typeface="Times New Roman"/>
              </a:rPr>
              <a:t>Budget Approach</a:t>
            </a:r>
            <a:endParaRPr sz="1600">
              <a:solidFill>
                <a:srgbClr val="990000"/>
              </a:solidFill>
              <a:latin typeface="Times New Roman"/>
              <a:ea typeface="Times New Roman"/>
              <a:cs typeface="Times New Roman"/>
              <a:sym typeface="Times New Roman"/>
            </a:endParaRPr>
          </a:p>
          <a:p>
            <a:pPr marL="0" lvl="0" indent="0" algn="l" rtl="0">
              <a:lnSpc>
                <a:spcPct val="115000"/>
              </a:lnSpc>
              <a:spcBef>
                <a:spcPts val="600"/>
              </a:spcBef>
              <a:spcAft>
                <a:spcPts val="0"/>
              </a:spcAft>
              <a:buClr>
                <a:schemeClr val="dk1"/>
              </a:buClr>
              <a:buSzPts val="1100"/>
              <a:buFont typeface="Arial"/>
              <a:buNone/>
            </a:pPr>
            <a:r>
              <a:rPr lang="en" sz="1100">
                <a:solidFill>
                  <a:schemeClr val="dk1"/>
                </a:solidFill>
              </a:rPr>
              <a:t>The Town Manager’s Office and Finance Director/Town Accountant have spent the last several weeks reviewing department requests, meeting with departments to better understand their needs, and scrutinizing our revenue projections to ensure we can justify every expense and that we’re confident in our projections for revenue to fund those expenses. This has been a very iterative process that has involved every department at Town Hall. Our aim has been to conservatively estimate our revenue to avoid mid-year deficits while also accounting for new growth and new or expanded revenue sources to maximize our funding capacity. This approach has remained consistent in Town and resulted in the Town maintaining a healthy free-cash balance.</a:t>
            </a:r>
            <a:endParaRPr sz="1100">
              <a:solidFill>
                <a:schemeClr val="dk1"/>
              </a:solidFill>
            </a:endParaRPr>
          </a:p>
          <a:p>
            <a:pPr marL="0" lvl="0" indent="0" algn="l" rtl="0">
              <a:lnSpc>
                <a:spcPct val="115000"/>
              </a:lnSpc>
              <a:spcBef>
                <a:spcPts val="1800"/>
              </a:spcBef>
              <a:spcAft>
                <a:spcPts val="0"/>
              </a:spcAft>
              <a:buClr>
                <a:schemeClr val="dk1"/>
              </a:buClr>
              <a:buSzPts val="1100"/>
              <a:buFont typeface="Arial"/>
              <a:buNone/>
            </a:pPr>
            <a:r>
              <a:rPr lang="en" sz="1600">
                <a:solidFill>
                  <a:srgbClr val="990000"/>
                </a:solidFill>
                <a:latin typeface="Times New Roman"/>
                <a:ea typeface="Times New Roman"/>
                <a:cs typeface="Times New Roman"/>
                <a:sym typeface="Times New Roman"/>
              </a:rPr>
              <a:t>Process/Timeline</a:t>
            </a:r>
            <a:endParaRPr sz="1600">
              <a:solidFill>
                <a:srgbClr val="990000"/>
              </a:solidFill>
              <a:latin typeface="Times New Roman"/>
              <a:ea typeface="Times New Roman"/>
              <a:cs typeface="Times New Roman"/>
              <a:sym typeface="Times New Roman"/>
            </a:endParaRPr>
          </a:p>
          <a:p>
            <a:pPr marL="0" lvl="0" indent="0" algn="l" rtl="0">
              <a:lnSpc>
                <a:spcPct val="115000"/>
              </a:lnSpc>
              <a:spcBef>
                <a:spcPts val="600"/>
              </a:spcBef>
              <a:spcAft>
                <a:spcPts val="0"/>
              </a:spcAft>
              <a:buClr>
                <a:schemeClr val="dk1"/>
              </a:buClr>
              <a:buSzPts val="1100"/>
              <a:buFont typeface="Arial"/>
              <a:buNone/>
            </a:pPr>
            <a:r>
              <a:rPr lang="en" sz="1100">
                <a:solidFill>
                  <a:schemeClr val="dk1"/>
                </a:solidFill>
              </a:rPr>
              <a:t>Departments were asked to submit their requests two weeks early this year by December 10, 2024 and to craft a budget that maintained level-service and that sought creative approaches to delivering the services residents expect. We spent the weeks following December 10 in multiple meetings with departments refining requests, considering their new requests, and collaborating on a proposed budget that works for everyone. </a:t>
            </a:r>
            <a:endParaRPr sz="1100">
              <a:solidFill>
                <a:schemeClr val="dk1"/>
              </a:solidFill>
            </a:endParaRPr>
          </a:p>
          <a:p>
            <a:pPr marL="0" lvl="0" indent="0" algn="l" rtl="0">
              <a:lnSpc>
                <a:spcPct val="115000"/>
              </a:lnSpc>
              <a:spcBef>
                <a:spcPts val="0"/>
              </a:spcBef>
              <a:spcAft>
                <a:spcPts val="1200"/>
              </a:spcAft>
              <a:buSzPts val="1800"/>
              <a:buNone/>
            </a:pPr>
            <a:endParaRPr/>
          </a:p>
        </p:txBody>
      </p:sp>
      <p:pic>
        <p:nvPicPr>
          <p:cNvPr id="66" name="Google Shape;66;p2"/>
          <p:cNvPicPr preferRelativeResize="0"/>
          <p:nvPr/>
        </p:nvPicPr>
        <p:blipFill rotWithShape="1">
          <a:blip r:embed="rId3">
            <a:alphaModFix/>
          </a:blip>
          <a:srcRect/>
          <a:stretch/>
        </p:blipFill>
        <p:spPr>
          <a:xfrm>
            <a:off x="0" y="-2"/>
            <a:ext cx="1281021" cy="572700"/>
          </a:xfrm>
          <a:prstGeom prst="rect">
            <a:avLst/>
          </a:prstGeom>
          <a:noFill/>
          <a:ln>
            <a:noFill/>
          </a:ln>
        </p:spPr>
      </p:pic>
      <p:pic>
        <p:nvPicPr>
          <p:cNvPr id="67" name="Google Shape;67;p2"/>
          <p:cNvPicPr preferRelativeResize="0"/>
          <p:nvPr/>
        </p:nvPicPr>
        <p:blipFill rotWithShape="1">
          <a:blip r:embed="rId4">
            <a:alphaModFix amt="5000"/>
          </a:blip>
          <a:srcRect r="50330"/>
          <a:stretch/>
        </p:blipFill>
        <p:spPr>
          <a:xfrm>
            <a:off x="7009020" y="934800"/>
            <a:ext cx="2134979" cy="4298373"/>
          </a:xfrm>
          <a:prstGeom prst="rect">
            <a:avLst/>
          </a:prstGeom>
          <a:noFill/>
          <a:ln>
            <a:noFill/>
          </a:ln>
        </p:spPr>
      </p:pic>
    </p:spTree>
  </p:cSld>
  <p:clrMapOvr>
    <a:masterClrMapping/>
  </p:clrMapOvr>
  <p:transition spd="med">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d97a1c11aa_0_9"/>
          <p:cNvSpPr/>
          <p:nvPr/>
        </p:nvSpPr>
        <p:spPr>
          <a:xfrm>
            <a:off x="0" y="0"/>
            <a:ext cx="9149700" cy="934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g2d97a1c11aa_0_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solidFill>
                  <a:schemeClr val="lt1"/>
                </a:solidFill>
              </a:rPr>
              <a:t>Capital Planning</a:t>
            </a:r>
            <a:endParaRPr>
              <a:solidFill>
                <a:schemeClr val="lt1"/>
              </a:solidFill>
            </a:endParaRPr>
          </a:p>
          <a:p>
            <a:pPr marL="0" lvl="0" indent="0" algn="l" rtl="0">
              <a:lnSpc>
                <a:spcPct val="100000"/>
              </a:lnSpc>
              <a:spcBef>
                <a:spcPts val="0"/>
              </a:spcBef>
              <a:spcAft>
                <a:spcPts val="0"/>
              </a:spcAft>
              <a:buSzPct val="111111"/>
              <a:buNone/>
            </a:pPr>
            <a:endParaRPr>
              <a:solidFill>
                <a:schemeClr val="lt1"/>
              </a:solidFill>
            </a:endParaRPr>
          </a:p>
        </p:txBody>
      </p:sp>
      <p:sp>
        <p:nvSpPr>
          <p:cNvPr id="226" name="Google Shape;226;g2d97a1c11aa_0_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u="sng">
                <a:solidFill>
                  <a:srgbClr val="8B2331"/>
                </a:solidFill>
              </a:rPr>
              <a:t>Fiscal Year 2026 Recommended </a:t>
            </a:r>
            <a:endParaRPr u="sng">
              <a:solidFill>
                <a:srgbClr val="8B2331"/>
              </a:solidFill>
            </a:endParaRPr>
          </a:p>
          <a:p>
            <a:pPr marL="0" lvl="0" indent="0" algn="l" rtl="0">
              <a:spcBef>
                <a:spcPts val="0"/>
              </a:spcBef>
              <a:spcAft>
                <a:spcPts val="0"/>
              </a:spcAft>
              <a:buNone/>
            </a:pPr>
            <a:endParaRPr u="sng">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$719,000 Fire Engine Replacement - </a:t>
            </a:r>
            <a:r>
              <a:rPr lang="en" i="1">
                <a:solidFill>
                  <a:schemeClr val="dk1"/>
                </a:solidFill>
              </a:rPr>
              <a:t>Borrowing</a:t>
            </a:r>
            <a:r>
              <a:rPr lang="en">
                <a:solidFill>
                  <a:schemeClr val="dk1"/>
                </a:solidFill>
              </a:rPr>
              <a:t> - Approved October 24</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$187,863 PD Exterior Structural Repairs - </a:t>
            </a:r>
            <a:r>
              <a:rPr lang="en" i="1">
                <a:solidFill>
                  <a:schemeClr val="dk1"/>
                </a:solidFill>
              </a:rPr>
              <a:t>Borrowing</a:t>
            </a:r>
            <a:endParaRPr i="1">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$57,863 Window Replacement</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$110,000 Structural Foundation Repair &amp; Waterproofing</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$20,000 Roof Structure Bracing</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$151,000 DPW Backhoe Replacement - </a:t>
            </a:r>
            <a:r>
              <a:rPr lang="en" i="1">
                <a:solidFill>
                  <a:schemeClr val="dk1"/>
                </a:solidFill>
              </a:rPr>
              <a:t>Borrowing</a:t>
            </a:r>
            <a:endParaRPr i="1">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Total CIP: $1,058,476</a:t>
            </a:r>
            <a:endParaRPr>
              <a:solidFill>
                <a:schemeClr val="dk1"/>
              </a:solidFill>
            </a:endParaRPr>
          </a:p>
          <a:p>
            <a:pPr marL="0" lvl="0" indent="0" algn="l" rtl="0">
              <a:spcBef>
                <a:spcPts val="0"/>
              </a:spcBef>
              <a:spcAft>
                <a:spcPts val="0"/>
              </a:spcAft>
              <a:buNone/>
            </a:pPr>
            <a:r>
              <a:rPr lang="en">
                <a:solidFill>
                  <a:schemeClr val="dk1"/>
                </a:solidFill>
              </a:rPr>
              <a:t>Total for 2025 ATM Consideration: $338,863</a:t>
            </a:r>
            <a:endParaRPr>
              <a:solidFill>
                <a:schemeClr val="dk1"/>
              </a:solidFill>
            </a:endParaRPr>
          </a:p>
        </p:txBody>
      </p:sp>
      <p:pic>
        <p:nvPicPr>
          <p:cNvPr id="227" name="Google Shape;227;g2d97a1c11aa_0_9"/>
          <p:cNvPicPr preferRelativeResize="0"/>
          <p:nvPr/>
        </p:nvPicPr>
        <p:blipFill rotWithShape="1">
          <a:blip r:embed="rId3">
            <a:alphaModFix/>
          </a:blip>
          <a:srcRect/>
          <a:stretch/>
        </p:blipFill>
        <p:spPr>
          <a:xfrm>
            <a:off x="0" y="-2"/>
            <a:ext cx="1281021" cy="572700"/>
          </a:xfrm>
          <a:prstGeom prst="rect">
            <a:avLst/>
          </a:prstGeom>
          <a:noFill/>
          <a:ln>
            <a:noFill/>
          </a:ln>
        </p:spPr>
      </p:pic>
      <p:pic>
        <p:nvPicPr>
          <p:cNvPr id="228" name="Google Shape;228;g2d97a1c11aa_0_9"/>
          <p:cNvPicPr preferRelativeResize="0"/>
          <p:nvPr/>
        </p:nvPicPr>
        <p:blipFill rotWithShape="1">
          <a:blip r:embed="rId4">
            <a:alphaModFix amt="5000"/>
          </a:blip>
          <a:srcRect r="50330"/>
          <a:stretch/>
        </p:blipFill>
        <p:spPr>
          <a:xfrm>
            <a:off x="7014720" y="934800"/>
            <a:ext cx="2134979" cy="4298373"/>
          </a:xfrm>
          <a:prstGeom prst="rect">
            <a:avLst/>
          </a:prstGeom>
          <a:noFill/>
          <a:ln>
            <a:noFill/>
          </a:ln>
        </p:spPr>
      </p:pic>
    </p:spTree>
  </p:cSld>
  <p:clrMapOvr>
    <a:masterClrMapping/>
  </p:clrMapOvr>
  <p:transition spd="med">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2d97a1c11aa_0_17"/>
          <p:cNvSpPr/>
          <p:nvPr/>
        </p:nvSpPr>
        <p:spPr>
          <a:xfrm>
            <a:off x="0" y="0"/>
            <a:ext cx="9149700" cy="934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g2d97a1c11aa_0_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solidFill>
                  <a:schemeClr val="lt1"/>
                </a:solidFill>
              </a:rPr>
              <a:t>Free Cash</a:t>
            </a:r>
            <a:endParaRPr>
              <a:solidFill>
                <a:schemeClr val="lt1"/>
              </a:solidFill>
            </a:endParaRPr>
          </a:p>
          <a:p>
            <a:pPr marL="0" lvl="0" indent="0" algn="l" rtl="0">
              <a:lnSpc>
                <a:spcPct val="100000"/>
              </a:lnSpc>
              <a:spcBef>
                <a:spcPts val="0"/>
              </a:spcBef>
              <a:spcAft>
                <a:spcPts val="0"/>
              </a:spcAft>
              <a:buSzPct val="111111"/>
              <a:buNone/>
            </a:pPr>
            <a:endParaRPr>
              <a:solidFill>
                <a:schemeClr val="lt1"/>
              </a:solidFill>
            </a:endParaRPr>
          </a:p>
        </p:txBody>
      </p:sp>
      <p:pic>
        <p:nvPicPr>
          <p:cNvPr id="235" name="Google Shape;235;g2d97a1c11aa_0_17"/>
          <p:cNvPicPr preferRelativeResize="0"/>
          <p:nvPr/>
        </p:nvPicPr>
        <p:blipFill rotWithShape="1">
          <a:blip r:embed="rId3">
            <a:alphaModFix/>
          </a:blip>
          <a:srcRect/>
          <a:stretch/>
        </p:blipFill>
        <p:spPr>
          <a:xfrm>
            <a:off x="0" y="-2"/>
            <a:ext cx="1281021" cy="572700"/>
          </a:xfrm>
          <a:prstGeom prst="rect">
            <a:avLst/>
          </a:prstGeom>
          <a:noFill/>
          <a:ln>
            <a:noFill/>
          </a:ln>
        </p:spPr>
      </p:pic>
      <p:pic>
        <p:nvPicPr>
          <p:cNvPr id="236" name="Google Shape;236;g2d97a1c11aa_0_17"/>
          <p:cNvPicPr preferRelativeResize="0"/>
          <p:nvPr/>
        </p:nvPicPr>
        <p:blipFill rotWithShape="1">
          <a:blip r:embed="rId4">
            <a:alphaModFix amt="5000"/>
          </a:blip>
          <a:srcRect r="50330"/>
          <a:stretch/>
        </p:blipFill>
        <p:spPr>
          <a:xfrm>
            <a:off x="7014720" y="934800"/>
            <a:ext cx="2134979" cy="4298373"/>
          </a:xfrm>
          <a:prstGeom prst="rect">
            <a:avLst/>
          </a:prstGeom>
          <a:noFill/>
          <a:ln>
            <a:noFill/>
          </a:ln>
        </p:spPr>
      </p:pic>
      <p:graphicFrame>
        <p:nvGraphicFramePr>
          <p:cNvPr id="237" name="Google Shape;237;g2d97a1c11aa_0_17"/>
          <p:cNvGraphicFramePr/>
          <p:nvPr/>
        </p:nvGraphicFramePr>
        <p:xfrm>
          <a:off x="5375475" y="1122375"/>
          <a:ext cx="3000000" cy="3000000"/>
        </p:xfrm>
        <a:graphic>
          <a:graphicData uri="http://schemas.openxmlformats.org/drawingml/2006/table">
            <a:tbl>
              <a:tblPr>
                <a:noFill/>
                <a:tableStyleId>{59F8E3CD-520B-47F6-83DC-6A13AD9DA797}</a:tableStyleId>
              </a:tblPr>
              <a:tblGrid>
                <a:gridCol w="19431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tblGrid>
              <a:tr h="200025">
                <a:tc>
                  <a:txBody>
                    <a:bodyPr/>
                    <a:lstStyle/>
                    <a:p>
                      <a:pPr marL="0" lvl="0" indent="0" algn="l" rtl="0">
                        <a:lnSpc>
                          <a:spcPct val="115000"/>
                        </a:lnSpc>
                        <a:spcBef>
                          <a:spcPts val="0"/>
                        </a:spcBef>
                        <a:spcAft>
                          <a:spcPts val="0"/>
                        </a:spcAft>
                        <a:buNone/>
                      </a:pPr>
                      <a:r>
                        <a:rPr lang="en" sz="1000" b="1"/>
                        <a:t>Est. Free Cash Available</a:t>
                      </a:r>
                      <a:endParaRPr sz="10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7:0:0"/>
                      </a:ext>
                    </a:extLst>
                  </a:tcPr>
                </a:tc>
                <a:tc>
                  <a:txBody>
                    <a:bodyPr/>
                    <a:lstStyle/>
                    <a:p>
                      <a:pPr marL="0" lvl="0" indent="0" algn="r" rtl="0">
                        <a:lnSpc>
                          <a:spcPct val="115000"/>
                        </a:lnSpc>
                        <a:spcBef>
                          <a:spcPts val="0"/>
                        </a:spcBef>
                        <a:spcAft>
                          <a:spcPts val="0"/>
                        </a:spcAft>
                        <a:buNone/>
                      </a:pPr>
                      <a:r>
                        <a:rPr lang="en" sz="1000"/>
                        <a:t>$ 650,000.00</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7:0:1"/>
                      </a:ext>
                    </a:extLst>
                  </a:tcPr>
                </a:tc>
                <a:extLst>
                  <a:ext uri="{0D108BD9-81ED-4DB2-BD59-A6C34878D82A}">
                    <a16:rowId xmlns:a16="http://schemas.microsoft.com/office/drawing/2014/main" val="10000"/>
                  </a:ext>
                </a:extLst>
              </a:tr>
              <a:tr h="200025">
                <a:tc>
                  <a:txBody>
                    <a:bodyPr/>
                    <a:lstStyle/>
                    <a:p>
                      <a:pPr marL="0" lvl="0" indent="0" algn="l" rtl="0">
                        <a:lnSpc>
                          <a:spcPct val="115000"/>
                        </a:lnSpc>
                        <a:spcBef>
                          <a:spcPts val="0"/>
                        </a:spcBef>
                        <a:spcAft>
                          <a:spcPts val="0"/>
                        </a:spcAft>
                        <a:buNone/>
                      </a:pPr>
                      <a:r>
                        <a:rPr lang="en" sz="1000" b="1"/>
                        <a:t>Planned Appropriations</a:t>
                      </a:r>
                      <a:endParaRPr sz="10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7:1:0"/>
                      </a:ext>
                    </a:extLst>
                  </a:tcPr>
                </a:tc>
                <a:tc>
                  <a:txBody>
                    <a:bodyPr/>
                    <a:lstStyle/>
                    <a:p>
                      <a:pPr marL="0" lvl="0" indent="0" algn="r" rtl="0">
                        <a:lnSpc>
                          <a:spcPct val="115000"/>
                        </a:lnSpc>
                        <a:spcBef>
                          <a:spcPts val="0"/>
                        </a:spcBef>
                        <a:spcAft>
                          <a:spcPts val="0"/>
                        </a:spcAft>
                        <a:buNone/>
                      </a:pPr>
                      <a:r>
                        <a:rPr lang="en" sz="1000"/>
                        <a:t>$ 550,000.00</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7:1:1"/>
                      </a:ext>
                    </a:extLst>
                  </a:tcPr>
                </a:tc>
                <a:extLst>
                  <a:ext uri="{0D108BD9-81ED-4DB2-BD59-A6C34878D82A}">
                    <a16:rowId xmlns:a16="http://schemas.microsoft.com/office/drawing/2014/main" val="10001"/>
                  </a:ext>
                </a:extLst>
              </a:tr>
              <a:tr h="200025">
                <a:tc>
                  <a:txBody>
                    <a:bodyPr/>
                    <a:lstStyle/>
                    <a:p>
                      <a:pPr marL="0" lvl="0" indent="0" algn="l" rtl="0">
                        <a:lnSpc>
                          <a:spcPct val="115000"/>
                        </a:lnSpc>
                        <a:spcBef>
                          <a:spcPts val="0"/>
                        </a:spcBef>
                        <a:spcAft>
                          <a:spcPts val="0"/>
                        </a:spcAft>
                        <a:buNone/>
                      </a:pPr>
                      <a:r>
                        <a:rPr lang="en" sz="1000" b="1"/>
                        <a:t>Free Cash Balance</a:t>
                      </a:r>
                      <a:endParaRPr sz="10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7:2:0"/>
                      </a:ext>
                    </a:extLst>
                  </a:tcPr>
                </a:tc>
                <a:tc>
                  <a:txBody>
                    <a:bodyPr/>
                    <a:lstStyle/>
                    <a:p>
                      <a:pPr marL="0" lvl="0" indent="0" algn="r" rtl="0">
                        <a:lnSpc>
                          <a:spcPct val="115000"/>
                        </a:lnSpc>
                        <a:spcBef>
                          <a:spcPts val="0"/>
                        </a:spcBef>
                        <a:spcAft>
                          <a:spcPts val="0"/>
                        </a:spcAft>
                        <a:buNone/>
                      </a:pPr>
                      <a:r>
                        <a:rPr lang="en" sz="1000"/>
                        <a:t>$ 100,000.00</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7:2:1"/>
                      </a:ext>
                    </a:extLst>
                  </a:tcPr>
                </a:tc>
                <a:extLst>
                  <a:ext uri="{0D108BD9-81ED-4DB2-BD59-A6C34878D82A}">
                    <a16:rowId xmlns:a16="http://schemas.microsoft.com/office/drawing/2014/main" val="10002"/>
                  </a:ext>
                </a:extLst>
              </a:tr>
              <a:tr h="200025">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7:3:0"/>
                      </a:ext>
                    </a:extLst>
                  </a:tcPr>
                </a:tc>
                <a:tc>
                  <a:txBody>
                    <a:bodyPr/>
                    <a:lstStyle/>
                    <a:p>
                      <a:pPr marL="0" lvl="0" indent="0" algn="l" rtl="0">
                        <a:spcBef>
                          <a:spcPts val="0"/>
                        </a:spcBef>
                        <a:spcAft>
                          <a:spcPts val="0"/>
                        </a:spcAft>
                        <a:buNone/>
                      </a:pPr>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7:3:1"/>
                      </a:ext>
                    </a:extLst>
                  </a:tcPr>
                </a:tc>
                <a:extLst>
                  <a:ext uri="{0D108BD9-81ED-4DB2-BD59-A6C34878D82A}">
                    <a16:rowId xmlns:a16="http://schemas.microsoft.com/office/drawing/2014/main" val="10003"/>
                  </a:ext>
                </a:extLst>
              </a:tr>
              <a:tr h="200025">
                <a:tc>
                  <a:txBody>
                    <a:bodyPr/>
                    <a:lstStyle/>
                    <a:p>
                      <a:pPr marL="0" lvl="0" indent="0" algn="l" rtl="0">
                        <a:lnSpc>
                          <a:spcPct val="115000"/>
                        </a:lnSpc>
                        <a:spcBef>
                          <a:spcPts val="0"/>
                        </a:spcBef>
                        <a:spcAft>
                          <a:spcPts val="0"/>
                        </a:spcAft>
                        <a:buNone/>
                      </a:pPr>
                      <a:endParaRPr sz="10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7:4:0"/>
                      </a:ext>
                    </a:extLst>
                  </a:tcPr>
                </a:tc>
                <a:tc>
                  <a:txBody>
                    <a:bodyPr/>
                    <a:lstStyle/>
                    <a:p>
                      <a:pPr marL="0" lvl="0" indent="0" algn="l" rtl="0">
                        <a:lnSpc>
                          <a:spcPct val="115000"/>
                        </a:lnSpc>
                        <a:spcBef>
                          <a:spcPts val="0"/>
                        </a:spcBef>
                        <a:spcAft>
                          <a:spcPts val="0"/>
                        </a:spcAft>
                        <a:buNone/>
                      </a:pPr>
                      <a:endParaRPr sz="10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7:4:1"/>
                      </a:ext>
                    </a:extLst>
                  </a:tcPr>
                </a:tc>
                <a:extLst>
                  <a:ext uri="{0D108BD9-81ED-4DB2-BD59-A6C34878D82A}">
                    <a16:rowId xmlns:a16="http://schemas.microsoft.com/office/drawing/2014/main" val="10004"/>
                  </a:ext>
                </a:extLst>
              </a:tr>
              <a:tr h="200025">
                <a:tc>
                  <a:txBody>
                    <a:bodyPr/>
                    <a:lstStyle/>
                    <a:p>
                      <a:pPr marL="0" lvl="0" indent="0" algn="l" rtl="0">
                        <a:lnSpc>
                          <a:spcPct val="115000"/>
                        </a:lnSpc>
                        <a:spcBef>
                          <a:spcPts val="0"/>
                        </a:spcBef>
                        <a:spcAft>
                          <a:spcPts val="0"/>
                        </a:spcAft>
                        <a:buNone/>
                      </a:pPr>
                      <a:r>
                        <a:rPr lang="en" sz="1000" b="1"/>
                        <a:t>Use</a:t>
                      </a:r>
                      <a:endParaRPr sz="10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7:5:0"/>
                      </a:ext>
                    </a:extLst>
                  </a:tcPr>
                </a:tc>
                <a:tc>
                  <a:txBody>
                    <a:bodyPr/>
                    <a:lstStyle/>
                    <a:p>
                      <a:pPr marL="0" lvl="0" indent="0" algn="l" rtl="0">
                        <a:lnSpc>
                          <a:spcPct val="115000"/>
                        </a:lnSpc>
                        <a:spcBef>
                          <a:spcPts val="0"/>
                        </a:spcBef>
                        <a:spcAft>
                          <a:spcPts val="0"/>
                        </a:spcAft>
                        <a:buNone/>
                      </a:pPr>
                      <a:r>
                        <a:rPr lang="en" sz="1000" b="1"/>
                        <a:t>Amount</a:t>
                      </a:r>
                      <a:endParaRPr sz="10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7:5:1"/>
                      </a:ext>
                    </a:extLst>
                  </a:tcPr>
                </a:tc>
                <a:extLst>
                  <a:ext uri="{0D108BD9-81ED-4DB2-BD59-A6C34878D82A}">
                    <a16:rowId xmlns:a16="http://schemas.microsoft.com/office/drawing/2014/main" val="10005"/>
                  </a:ext>
                </a:extLst>
              </a:tr>
              <a:tr h="200025">
                <a:tc>
                  <a:txBody>
                    <a:bodyPr/>
                    <a:lstStyle/>
                    <a:p>
                      <a:pPr marL="0" lvl="0" indent="0" algn="l" rtl="0">
                        <a:lnSpc>
                          <a:spcPct val="115000"/>
                        </a:lnSpc>
                        <a:spcBef>
                          <a:spcPts val="0"/>
                        </a:spcBef>
                        <a:spcAft>
                          <a:spcPts val="0"/>
                        </a:spcAft>
                        <a:buNone/>
                      </a:pPr>
                      <a:r>
                        <a:rPr lang="en" sz="1000"/>
                        <a:t>Compensated Absence Fund</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7:6:0"/>
                      </a:ext>
                    </a:extLst>
                  </a:tcPr>
                </a:tc>
                <a:tc>
                  <a:txBody>
                    <a:bodyPr/>
                    <a:lstStyle/>
                    <a:p>
                      <a:pPr marL="0" lvl="0" indent="0" algn="r" rtl="0">
                        <a:lnSpc>
                          <a:spcPct val="115000"/>
                        </a:lnSpc>
                        <a:spcBef>
                          <a:spcPts val="0"/>
                        </a:spcBef>
                        <a:spcAft>
                          <a:spcPts val="0"/>
                        </a:spcAft>
                        <a:buNone/>
                      </a:pPr>
                      <a:r>
                        <a:rPr lang="en" sz="1000"/>
                        <a:t>$ 23,500.00</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7:6:1"/>
                      </a:ext>
                    </a:extLst>
                  </a:tcPr>
                </a:tc>
                <a:extLst>
                  <a:ext uri="{0D108BD9-81ED-4DB2-BD59-A6C34878D82A}">
                    <a16:rowId xmlns:a16="http://schemas.microsoft.com/office/drawing/2014/main" val="10006"/>
                  </a:ext>
                </a:extLst>
              </a:tr>
              <a:tr h="200025">
                <a:tc>
                  <a:txBody>
                    <a:bodyPr/>
                    <a:lstStyle/>
                    <a:p>
                      <a:pPr marL="0" lvl="0" indent="0" algn="l" rtl="0">
                        <a:lnSpc>
                          <a:spcPct val="115000"/>
                        </a:lnSpc>
                        <a:spcBef>
                          <a:spcPts val="0"/>
                        </a:spcBef>
                        <a:spcAft>
                          <a:spcPts val="0"/>
                        </a:spcAft>
                        <a:buNone/>
                      </a:pPr>
                      <a:r>
                        <a:rPr lang="en" sz="1000"/>
                        <a:t>Special Ed Stabilization</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7:7:0"/>
                      </a:ext>
                    </a:extLst>
                  </a:tcPr>
                </a:tc>
                <a:tc>
                  <a:txBody>
                    <a:bodyPr/>
                    <a:lstStyle/>
                    <a:p>
                      <a:pPr marL="0" lvl="0" indent="0" algn="r" rtl="0">
                        <a:lnSpc>
                          <a:spcPct val="115000"/>
                        </a:lnSpc>
                        <a:spcBef>
                          <a:spcPts val="0"/>
                        </a:spcBef>
                        <a:spcAft>
                          <a:spcPts val="0"/>
                        </a:spcAft>
                        <a:buNone/>
                      </a:pPr>
                      <a:r>
                        <a:rPr lang="en" sz="1000"/>
                        <a:t>$ 150,000.00</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7:7:1"/>
                      </a:ext>
                    </a:extLst>
                  </a:tcPr>
                </a:tc>
                <a:extLst>
                  <a:ext uri="{0D108BD9-81ED-4DB2-BD59-A6C34878D82A}">
                    <a16:rowId xmlns:a16="http://schemas.microsoft.com/office/drawing/2014/main" val="10007"/>
                  </a:ext>
                </a:extLst>
              </a:tr>
              <a:tr h="200025">
                <a:tc>
                  <a:txBody>
                    <a:bodyPr/>
                    <a:lstStyle/>
                    <a:p>
                      <a:pPr marL="0" lvl="0" indent="0" algn="l" rtl="0">
                        <a:lnSpc>
                          <a:spcPct val="115000"/>
                        </a:lnSpc>
                        <a:spcBef>
                          <a:spcPts val="0"/>
                        </a:spcBef>
                        <a:spcAft>
                          <a:spcPts val="0"/>
                        </a:spcAft>
                        <a:buNone/>
                      </a:pPr>
                      <a:r>
                        <a:rPr lang="en" sz="1000"/>
                        <a:t>OPEB</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7:8:0"/>
                      </a:ext>
                    </a:extLst>
                  </a:tcPr>
                </a:tc>
                <a:tc>
                  <a:txBody>
                    <a:bodyPr/>
                    <a:lstStyle/>
                    <a:p>
                      <a:pPr marL="0" lvl="0" indent="0" algn="r" rtl="0">
                        <a:lnSpc>
                          <a:spcPct val="115000"/>
                        </a:lnSpc>
                        <a:spcBef>
                          <a:spcPts val="0"/>
                        </a:spcBef>
                        <a:spcAft>
                          <a:spcPts val="0"/>
                        </a:spcAft>
                        <a:buNone/>
                      </a:pPr>
                      <a:r>
                        <a:rPr lang="en" sz="1000"/>
                        <a:t>$ 52,500.00</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7:8:1"/>
                      </a:ext>
                    </a:extLst>
                  </a:tcPr>
                </a:tc>
                <a:extLst>
                  <a:ext uri="{0D108BD9-81ED-4DB2-BD59-A6C34878D82A}">
                    <a16:rowId xmlns:a16="http://schemas.microsoft.com/office/drawing/2014/main" val="10008"/>
                  </a:ext>
                </a:extLst>
              </a:tr>
              <a:tr h="200025">
                <a:tc>
                  <a:txBody>
                    <a:bodyPr/>
                    <a:lstStyle/>
                    <a:p>
                      <a:pPr marL="0" lvl="0" indent="0" algn="l" rtl="0">
                        <a:lnSpc>
                          <a:spcPct val="115000"/>
                        </a:lnSpc>
                        <a:spcBef>
                          <a:spcPts val="0"/>
                        </a:spcBef>
                        <a:spcAft>
                          <a:spcPts val="0"/>
                        </a:spcAft>
                        <a:buNone/>
                      </a:pPr>
                      <a:r>
                        <a:rPr lang="en" sz="1000"/>
                        <a:t>Medicare</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7:9:0"/>
                      </a:ext>
                    </a:extLst>
                  </a:tcPr>
                </a:tc>
                <a:tc>
                  <a:txBody>
                    <a:bodyPr/>
                    <a:lstStyle/>
                    <a:p>
                      <a:pPr marL="0" lvl="0" indent="0" algn="r" rtl="0">
                        <a:lnSpc>
                          <a:spcPct val="115000"/>
                        </a:lnSpc>
                        <a:spcBef>
                          <a:spcPts val="0"/>
                        </a:spcBef>
                        <a:spcAft>
                          <a:spcPts val="0"/>
                        </a:spcAft>
                        <a:buNone/>
                      </a:pPr>
                      <a:r>
                        <a:rPr lang="en" sz="1000"/>
                        <a:t>$ 189,000.00</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7:9:1"/>
                      </a:ext>
                    </a:extLst>
                  </a:tcPr>
                </a:tc>
                <a:extLst>
                  <a:ext uri="{0D108BD9-81ED-4DB2-BD59-A6C34878D82A}">
                    <a16:rowId xmlns:a16="http://schemas.microsoft.com/office/drawing/2014/main" val="10009"/>
                  </a:ext>
                </a:extLst>
              </a:tr>
              <a:tr h="200025">
                <a:tc>
                  <a:txBody>
                    <a:bodyPr/>
                    <a:lstStyle/>
                    <a:p>
                      <a:pPr marL="0" lvl="0" indent="0" algn="l" rtl="0">
                        <a:lnSpc>
                          <a:spcPct val="115000"/>
                        </a:lnSpc>
                        <a:spcBef>
                          <a:spcPts val="0"/>
                        </a:spcBef>
                        <a:spcAft>
                          <a:spcPts val="0"/>
                        </a:spcAft>
                        <a:buNone/>
                      </a:pPr>
                      <a:r>
                        <a:rPr lang="en" sz="1000"/>
                        <a:t>FD Design</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7:10:0"/>
                      </a:ext>
                    </a:extLst>
                  </a:tcPr>
                </a:tc>
                <a:tc>
                  <a:txBody>
                    <a:bodyPr/>
                    <a:lstStyle/>
                    <a:p>
                      <a:pPr marL="0" lvl="0" indent="0" algn="r" rtl="0">
                        <a:lnSpc>
                          <a:spcPct val="115000"/>
                        </a:lnSpc>
                        <a:spcBef>
                          <a:spcPts val="0"/>
                        </a:spcBef>
                        <a:spcAft>
                          <a:spcPts val="0"/>
                        </a:spcAft>
                        <a:buNone/>
                      </a:pPr>
                      <a:r>
                        <a:rPr lang="en" sz="1000"/>
                        <a:t>$ 135,000.00</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7:10:1"/>
                      </a:ext>
                    </a:extLst>
                  </a:tcPr>
                </a:tc>
                <a:extLst>
                  <a:ext uri="{0D108BD9-81ED-4DB2-BD59-A6C34878D82A}">
                    <a16:rowId xmlns:a16="http://schemas.microsoft.com/office/drawing/2014/main" val="10010"/>
                  </a:ext>
                </a:extLst>
              </a:tr>
              <a:tr h="200025">
                <a:tc>
                  <a:txBody>
                    <a:bodyPr/>
                    <a:lstStyle/>
                    <a:p>
                      <a:pPr marL="0" lvl="0" indent="0" algn="l" rtl="0">
                        <a:lnSpc>
                          <a:spcPct val="115000"/>
                        </a:lnSpc>
                        <a:spcBef>
                          <a:spcPts val="0"/>
                        </a:spcBef>
                        <a:spcAft>
                          <a:spcPts val="0"/>
                        </a:spcAft>
                        <a:buNone/>
                      </a:pP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7:11:0"/>
                      </a:ext>
                    </a:extLst>
                  </a:tcPr>
                </a:tc>
                <a:tc>
                  <a:txBody>
                    <a:bodyPr/>
                    <a:lstStyle/>
                    <a:p>
                      <a:pPr marL="0" lvl="0" indent="0" algn="r" rtl="0">
                        <a:lnSpc>
                          <a:spcPct val="115000"/>
                        </a:lnSpc>
                        <a:spcBef>
                          <a:spcPts val="0"/>
                        </a:spcBef>
                        <a:spcAft>
                          <a:spcPts val="0"/>
                        </a:spcAft>
                        <a:buNone/>
                      </a:pP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7:11:1"/>
                      </a:ext>
                    </a:extLst>
                  </a:tcPr>
                </a:tc>
                <a:extLst>
                  <a:ext uri="{0D108BD9-81ED-4DB2-BD59-A6C34878D82A}">
                    <a16:rowId xmlns:a16="http://schemas.microsoft.com/office/drawing/2014/main" val="10011"/>
                  </a:ext>
                </a:extLst>
              </a:tr>
            </a:tbl>
          </a:graphicData>
        </a:graphic>
      </p:graphicFrame>
      <p:sp>
        <p:nvSpPr>
          <p:cNvPr id="238" name="Google Shape;238;g2d97a1c11aa_0_17"/>
          <p:cNvSpPr txBox="1">
            <a:spLocks noGrp="1"/>
          </p:cNvSpPr>
          <p:nvPr>
            <p:ph type="body" idx="1"/>
          </p:nvPr>
        </p:nvSpPr>
        <p:spPr>
          <a:xfrm>
            <a:off x="127650" y="1077725"/>
            <a:ext cx="49485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u="sng">
                <a:solidFill>
                  <a:srgbClr val="8B2331"/>
                </a:solidFill>
              </a:rPr>
              <a:t>Original Free Cash Plan</a:t>
            </a:r>
            <a:endParaRPr sz="1600" b="1" u="sng">
              <a:solidFill>
                <a:srgbClr val="8B2331"/>
              </a:solidFill>
            </a:endParaRPr>
          </a:p>
          <a:p>
            <a:pPr marL="457200" lvl="0" indent="-330200" algn="l" rtl="0">
              <a:lnSpc>
                <a:spcPct val="115000"/>
              </a:lnSpc>
              <a:spcBef>
                <a:spcPts val="0"/>
              </a:spcBef>
              <a:spcAft>
                <a:spcPts val="0"/>
              </a:spcAft>
              <a:buClr>
                <a:schemeClr val="dk1"/>
              </a:buClr>
              <a:buSzPts val="1600"/>
              <a:buChar char="●"/>
            </a:pPr>
            <a:r>
              <a:rPr lang="en" sz="1600">
                <a:solidFill>
                  <a:schemeClr val="dk1"/>
                </a:solidFill>
              </a:rPr>
              <a:t>Used estimate (certification pending) which was substantially higher than actual. </a:t>
            </a:r>
            <a:endParaRPr sz="160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Due to calculating error in spreadsheet that didn’t take into account FY25 appropriations.</a:t>
            </a:r>
            <a:endParaRPr sz="1600">
              <a:solidFill>
                <a:schemeClr val="dk1"/>
              </a:solidFill>
            </a:endParaRPr>
          </a:p>
          <a:p>
            <a:pPr marL="0" lvl="0" indent="0" algn="l" rtl="0">
              <a:lnSpc>
                <a:spcPct val="115000"/>
              </a:lnSpc>
              <a:spcBef>
                <a:spcPts val="0"/>
              </a:spcBef>
              <a:spcAft>
                <a:spcPts val="0"/>
              </a:spcAft>
              <a:buNone/>
            </a:pPr>
            <a:endParaRPr sz="1600" b="1" u="sng">
              <a:solidFill>
                <a:srgbClr val="A7291E"/>
              </a:solidFill>
            </a:endParaRPr>
          </a:p>
          <a:p>
            <a:pPr marL="0" lvl="0" indent="0" algn="l" rtl="0">
              <a:lnSpc>
                <a:spcPct val="115000"/>
              </a:lnSpc>
              <a:spcBef>
                <a:spcPts val="0"/>
              </a:spcBef>
              <a:spcAft>
                <a:spcPts val="0"/>
              </a:spcAft>
              <a:buNone/>
            </a:pPr>
            <a:r>
              <a:rPr lang="en" sz="1600" b="1" u="sng">
                <a:solidFill>
                  <a:srgbClr val="8B2331"/>
                </a:solidFill>
              </a:rPr>
              <a:t>Future Free Cash Notes</a:t>
            </a:r>
            <a:endParaRPr sz="1600" b="1" u="sng">
              <a:solidFill>
                <a:srgbClr val="8B2331"/>
              </a:solidFill>
            </a:endParaRPr>
          </a:p>
          <a:p>
            <a:pPr marL="457200" lvl="0" indent="-330200" algn="l" rtl="0">
              <a:lnSpc>
                <a:spcPct val="115000"/>
              </a:lnSpc>
              <a:spcBef>
                <a:spcPts val="0"/>
              </a:spcBef>
              <a:spcAft>
                <a:spcPts val="0"/>
              </a:spcAft>
              <a:buClr>
                <a:schemeClr val="dk1"/>
              </a:buClr>
              <a:buSzPts val="1600"/>
              <a:buChar char="●"/>
            </a:pPr>
            <a:r>
              <a:rPr lang="en" sz="1600">
                <a:solidFill>
                  <a:schemeClr val="dk1"/>
                </a:solidFill>
              </a:rPr>
              <a:t>Note that while we build that number up, we can expect $250-350k in Free Cash moving forward. </a:t>
            </a:r>
            <a:endParaRPr sz="160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Tighter budget years mean less free cash because you don’t have as much wiggle room</a:t>
            </a:r>
            <a:endParaRPr sz="1600">
              <a:solidFill>
                <a:schemeClr val="dk1"/>
              </a:solidFill>
            </a:endParaRPr>
          </a:p>
          <a:p>
            <a:pPr marL="0" lvl="0" indent="0" algn="l" rtl="0">
              <a:lnSpc>
                <a:spcPct val="115000"/>
              </a:lnSpc>
              <a:spcBef>
                <a:spcPts val="0"/>
              </a:spcBef>
              <a:spcAft>
                <a:spcPts val="0"/>
              </a:spcAft>
              <a:buSzPts val="1800"/>
              <a:buNone/>
            </a:pPr>
            <a:endParaRPr sz="1600">
              <a:solidFill>
                <a:srgbClr val="8B2331"/>
              </a:solidFill>
            </a:endParaRPr>
          </a:p>
        </p:txBody>
      </p:sp>
    </p:spTree>
  </p:cSld>
  <p:clrMapOvr>
    <a:masterClrMapping/>
  </p:clrMapOvr>
  <p:transition spd="med">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2d97a1c11aa_0_29"/>
          <p:cNvSpPr/>
          <p:nvPr/>
        </p:nvSpPr>
        <p:spPr>
          <a:xfrm>
            <a:off x="0" y="0"/>
            <a:ext cx="9149700" cy="934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g2d97a1c11aa_0_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solidFill>
                  <a:schemeClr val="lt1"/>
                </a:solidFill>
              </a:rPr>
              <a:t>Future Planning</a:t>
            </a:r>
            <a:endParaRPr>
              <a:solidFill>
                <a:schemeClr val="lt1"/>
              </a:solidFill>
            </a:endParaRPr>
          </a:p>
          <a:p>
            <a:pPr marL="0" lvl="0" indent="0" algn="l" rtl="0">
              <a:lnSpc>
                <a:spcPct val="100000"/>
              </a:lnSpc>
              <a:spcBef>
                <a:spcPts val="0"/>
              </a:spcBef>
              <a:spcAft>
                <a:spcPts val="0"/>
              </a:spcAft>
              <a:buSzPct val="111111"/>
              <a:buNone/>
            </a:pPr>
            <a:endParaRPr>
              <a:solidFill>
                <a:schemeClr val="lt1"/>
              </a:solidFill>
            </a:endParaRPr>
          </a:p>
        </p:txBody>
      </p:sp>
      <p:pic>
        <p:nvPicPr>
          <p:cNvPr id="245" name="Google Shape;245;g2d97a1c11aa_0_29"/>
          <p:cNvPicPr preferRelativeResize="0"/>
          <p:nvPr/>
        </p:nvPicPr>
        <p:blipFill rotWithShape="1">
          <a:blip r:embed="rId3">
            <a:alphaModFix/>
          </a:blip>
          <a:srcRect/>
          <a:stretch/>
        </p:blipFill>
        <p:spPr>
          <a:xfrm>
            <a:off x="0" y="-2"/>
            <a:ext cx="1281021" cy="572700"/>
          </a:xfrm>
          <a:prstGeom prst="rect">
            <a:avLst/>
          </a:prstGeom>
          <a:noFill/>
          <a:ln>
            <a:noFill/>
          </a:ln>
        </p:spPr>
      </p:pic>
      <p:pic>
        <p:nvPicPr>
          <p:cNvPr id="246" name="Google Shape;246;g2d97a1c11aa_0_29"/>
          <p:cNvPicPr preferRelativeResize="0"/>
          <p:nvPr/>
        </p:nvPicPr>
        <p:blipFill rotWithShape="1">
          <a:blip r:embed="rId4">
            <a:alphaModFix amt="5000"/>
          </a:blip>
          <a:srcRect l="-3005" t="14210" r="53335" b="-14209"/>
          <a:stretch/>
        </p:blipFill>
        <p:spPr>
          <a:xfrm>
            <a:off x="7014720" y="934800"/>
            <a:ext cx="2134979" cy="4298373"/>
          </a:xfrm>
          <a:prstGeom prst="rect">
            <a:avLst/>
          </a:prstGeom>
          <a:noFill/>
          <a:ln>
            <a:noFill/>
          </a:ln>
        </p:spPr>
      </p:pic>
      <p:sp>
        <p:nvSpPr>
          <p:cNvPr id="247" name="Google Shape;247;g2d97a1c11aa_0_29"/>
          <p:cNvSpPr txBox="1">
            <a:spLocks noGrp="1"/>
          </p:cNvSpPr>
          <p:nvPr>
            <p:ph type="body" idx="1"/>
          </p:nvPr>
        </p:nvSpPr>
        <p:spPr>
          <a:xfrm>
            <a:off x="127650" y="1077725"/>
            <a:ext cx="80064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u="sng">
                <a:solidFill>
                  <a:srgbClr val="8B2331"/>
                </a:solidFill>
              </a:rPr>
              <a:t>Capital Budget</a:t>
            </a:r>
            <a:endParaRPr sz="1600" b="1" u="sng">
              <a:solidFill>
                <a:srgbClr val="8B2331"/>
              </a:solidFill>
            </a:endParaRPr>
          </a:p>
          <a:p>
            <a:pPr marL="457200" lvl="0" indent="-330200" algn="l" rtl="0">
              <a:lnSpc>
                <a:spcPct val="115000"/>
              </a:lnSpc>
              <a:spcBef>
                <a:spcPts val="0"/>
              </a:spcBef>
              <a:spcAft>
                <a:spcPts val="0"/>
              </a:spcAft>
              <a:buClr>
                <a:schemeClr val="dk1"/>
              </a:buClr>
              <a:buSzPts val="1600"/>
              <a:buChar char="●"/>
            </a:pPr>
            <a:r>
              <a:rPr lang="en" sz="1600">
                <a:solidFill>
                  <a:schemeClr val="dk1"/>
                </a:solidFill>
              </a:rPr>
              <a:t>Working internally and with Bond Counsel to identify a firm five year plan to present to Capital, FinCom, and Select Board outlining our actual expected costs &amp; funding sources for FY26-FY30</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 sz="1600">
                <a:solidFill>
                  <a:schemeClr val="dk1"/>
                </a:solidFill>
              </a:rPr>
              <a:t>Work with departments to identify requests that should be in the operating budget and incorporate that into our operating budget planning.</a:t>
            </a:r>
            <a:endParaRPr sz="1600" b="1" u="sng">
              <a:solidFill>
                <a:srgbClr val="A7291E"/>
              </a:solidFill>
            </a:endParaRPr>
          </a:p>
          <a:p>
            <a:pPr marL="0" lvl="0" indent="0" algn="l" rtl="0">
              <a:lnSpc>
                <a:spcPct val="115000"/>
              </a:lnSpc>
              <a:spcBef>
                <a:spcPts val="0"/>
              </a:spcBef>
              <a:spcAft>
                <a:spcPts val="0"/>
              </a:spcAft>
              <a:buNone/>
            </a:pPr>
            <a:r>
              <a:rPr lang="en" sz="1600" b="1" u="sng">
                <a:solidFill>
                  <a:srgbClr val="8B2331"/>
                </a:solidFill>
              </a:rPr>
              <a:t>Operating Budget</a:t>
            </a:r>
            <a:endParaRPr sz="1600" b="1" u="sng">
              <a:solidFill>
                <a:srgbClr val="8B2331"/>
              </a:solidFill>
            </a:endParaRPr>
          </a:p>
          <a:p>
            <a:pPr marL="457200" lvl="0" indent="-330200" algn="l" rtl="0">
              <a:lnSpc>
                <a:spcPct val="115000"/>
              </a:lnSpc>
              <a:spcBef>
                <a:spcPts val="0"/>
              </a:spcBef>
              <a:spcAft>
                <a:spcPts val="0"/>
              </a:spcAft>
              <a:buClr>
                <a:schemeClr val="dk1"/>
              </a:buClr>
              <a:buSzPts val="1600"/>
              <a:buChar char="●"/>
            </a:pPr>
            <a:r>
              <a:rPr lang="en" sz="1600">
                <a:solidFill>
                  <a:schemeClr val="dk1"/>
                </a:solidFill>
              </a:rPr>
              <a:t>Working to develop a five-year forecast not just for revenue but for expenditures (not done since 2017)</a:t>
            </a:r>
            <a:endParaRPr sz="160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Attending a two-day workshop with DLS to do this </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 sz="1600">
                <a:solidFill>
                  <a:schemeClr val="dk1"/>
                </a:solidFill>
              </a:rPr>
              <a:t>Sitting down with each department to review their current expenditures and identify steps in FY25 to provide greater cushion when we close the books in July.</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 sz="1600">
                <a:solidFill>
                  <a:schemeClr val="dk1"/>
                </a:solidFill>
              </a:rPr>
              <a:t>Early phases of working with School Administration to come to a new three-year agreement relative to annual budget increases for stability &amp; planning purposes.</a:t>
            </a:r>
            <a:endParaRPr sz="1600">
              <a:solidFill>
                <a:schemeClr val="dk1"/>
              </a:solidFill>
            </a:endParaRPr>
          </a:p>
          <a:p>
            <a:pPr marL="0" lvl="0" indent="0" algn="l" rtl="0">
              <a:lnSpc>
                <a:spcPct val="115000"/>
              </a:lnSpc>
              <a:spcBef>
                <a:spcPts val="0"/>
              </a:spcBef>
              <a:spcAft>
                <a:spcPts val="0"/>
              </a:spcAft>
              <a:buSzPts val="1800"/>
              <a:buNone/>
            </a:pPr>
            <a:endParaRPr sz="1600">
              <a:solidFill>
                <a:srgbClr val="8B2331"/>
              </a:solidFill>
            </a:endParaRPr>
          </a:p>
        </p:txBody>
      </p:sp>
    </p:spTree>
  </p:cSld>
  <p:clrMapOvr>
    <a:masterClrMapping/>
  </p:clrMapOvr>
  <p:transition spd="med">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100000"/>
              <a:buNone/>
            </a:pPr>
            <a:r>
              <a:rPr lang="en">
                <a:solidFill>
                  <a:srgbClr val="8B2331"/>
                </a:solidFill>
              </a:rPr>
              <a:t>Landscape Surrounding the FY26 Budget Planning Process</a:t>
            </a:r>
            <a:endParaRPr>
              <a:solidFill>
                <a:srgbClr val="8B2331"/>
              </a:solidFill>
            </a:endParaRPr>
          </a:p>
        </p:txBody>
      </p:sp>
      <p:sp>
        <p:nvSpPr>
          <p:cNvPr id="73" name="Google Shape;73;p3"/>
          <p:cNvSpPr/>
          <p:nvPr/>
        </p:nvSpPr>
        <p:spPr>
          <a:xfrm>
            <a:off x="0" y="0"/>
            <a:ext cx="9149700" cy="934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4" name="Google Shape;74;p3"/>
          <p:cNvPicPr preferRelativeResize="0"/>
          <p:nvPr/>
        </p:nvPicPr>
        <p:blipFill rotWithShape="1">
          <a:blip r:embed="rId3">
            <a:alphaModFix/>
          </a:blip>
          <a:srcRect/>
          <a:stretch/>
        </p:blipFill>
        <p:spPr>
          <a:xfrm>
            <a:off x="0" y="-2"/>
            <a:ext cx="1281021" cy="572700"/>
          </a:xfrm>
          <a:prstGeom prst="rect">
            <a:avLst/>
          </a:prstGeom>
          <a:noFill/>
          <a:ln>
            <a:noFill/>
          </a:ln>
        </p:spPr>
      </p:pic>
      <p:pic>
        <p:nvPicPr>
          <p:cNvPr id="75" name="Google Shape;75;p3"/>
          <p:cNvPicPr preferRelativeResize="0"/>
          <p:nvPr/>
        </p:nvPicPr>
        <p:blipFill rotWithShape="1">
          <a:blip r:embed="rId4">
            <a:alphaModFix amt="5000"/>
          </a:blip>
          <a:srcRect r="50330"/>
          <a:stretch/>
        </p:blipFill>
        <p:spPr>
          <a:xfrm>
            <a:off x="7009020" y="934800"/>
            <a:ext cx="2134979" cy="42983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2d7386c1b12_0_8"/>
          <p:cNvSpPr/>
          <p:nvPr/>
        </p:nvSpPr>
        <p:spPr>
          <a:xfrm>
            <a:off x="0" y="0"/>
            <a:ext cx="9149700" cy="934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g2d7386c1b12_0_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solidFill>
                  <a:schemeClr val="lt1"/>
                </a:solidFill>
              </a:rPr>
              <a:t>FY26 Budget Landscape</a:t>
            </a:r>
            <a:endParaRPr>
              <a:solidFill>
                <a:schemeClr val="lt1"/>
              </a:solidFill>
            </a:endParaRPr>
          </a:p>
          <a:p>
            <a:pPr marL="0" lvl="0" indent="0" algn="l" rtl="0">
              <a:lnSpc>
                <a:spcPct val="100000"/>
              </a:lnSpc>
              <a:spcBef>
                <a:spcPts val="0"/>
              </a:spcBef>
              <a:spcAft>
                <a:spcPts val="0"/>
              </a:spcAft>
              <a:buSzPct val="111111"/>
              <a:buNone/>
            </a:pPr>
            <a:endParaRPr>
              <a:solidFill>
                <a:schemeClr val="lt1"/>
              </a:solidFill>
            </a:endParaRPr>
          </a:p>
        </p:txBody>
      </p:sp>
      <p:sp>
        <p:nvSpPr>
          <p:cNvPr id="82" name="Google Shape;82;g2d7386c1b12_0_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solidFill>
                  <a:srgbClr val="A7291E"/>
                </a:solidFill>
              </a:rPr>
              <a:t>Where are we going into the budget planning process? - Expenses</a:t>
            </a:r>
            <a:endParaRPr>
              <a:solidFill>
                <a:srgbClr val="A7291E"/>
              </a:solidFill>
            </a:endParaRPr>
          </a:p>
          <a:p>
            <a:pPr marL="457200" lvl="0" indent="-342900" algn="l" rtl="0">
              <a:lnSpc>
                <a:spcPct val="115000"/>
              </a:lnSpc>
              <a:spcBef>
                <a:spcPts val="0"/>
              </a:spcBef>
              <a:spcAft>
                <a:spcPts val="0"/>
              </a:spcAft>
              <a:buSzPts val="1800"/>
              <a:buChar char="●"/>
            </a:pPr>
            <a:r>
              <a:rPr lang="en"/>
              <a:t>All but one labor contract on the general government side was settled in FY25 meaning that labor costs are pretty well-known.</a:t>
            </a:r>
            <a:endParaRPr/>
          </a:p>
          <a:p>
            <a:pPr marL="914400" lvl="1" indent="-317500" algn="l" rtl="0">
              <a:lnSpc>
                <a:spcPct val="115000"/>
              </a:lnSpc>
              <a:spcBef>
                <a:spcPts val="0"/>
              </a:spcBef>
              <a:spcAft>
                <a:spcPts val="0"/>
              </a:spcAft>
              <a:buSzPts val="1400"/>
              <a:buChar char="○"/>
            </a:pPr>
            <a:r>
              <a:rPr lang="en"/>
              <a:t>Reversal from FY25 where most labor costs were still in the air</a:t>
            </a:r>
            <a:endParaRPr/>
          </a:p>
          <a:p>
            <a:pPr marL="457200" lvl="0" indent="-342900" algn="l" rtl="0">
              <a:lnSpc>
                <a:spcPct val="115000"/>
              </a:lnSpc>
              <a:spcBef>
                <a:spcPts val="0"/>
              </a:spcBef>
              <a:spcAft>
                <a:spcPts val="0"/>
              </a:spcAft>
              <a:buSzPts val="1800"/>
              <a:buChar char="●"/>
            </a:pPr>
            <a:r>
              <a:rPr lang="en"/>
              <a:t>School department in the final year of set 2.7% budget increase</a:t>
            </a:r>
            <a:endParaRPr/>
          </a:p>
          <a:p>
            <a:pPr marL="457200" lvl="0" indent="-342900" algn="l" rtl="0">
              <a:lnSpc>
                <a:spcPct val="115000"/>
              </a:lnSpc>
              <a:spcBef>
                <a:spcPts val="0"/>
              </a:spcBef>
              <a:spcAft>
                <a:spcPts val="0"/>
              </a:spcAft>
              <a:buSzPts val="1800"/>
              <a:buChar char="●"/>
            </a:pPr>
            <a:r>
              <a:rPr lang="en"/>
              <a:t>Expected higher than normal health insurance increases. Originally budget 10% but recently learned that the increase is close to 17%.</a:t>
            </a:r>
            <a:endParaRPr/>
          </a:p>
          <a:p>
            <a:pPr marL="457200" lvl="0" indent="-342900" algn="l" rtl="0">
              <a:lnSpc>
                <a:spcPct val="115000"/>
              </a:lnSpc>
              <a:spcBef>
                <a:spcPts val="0"/>
              </a:spcBef>
              <a:spcAft>
                <a:spcPts val="0"/>
              </a:spcAft>
              <a:buSzPts val="1800"/>
              <a:buChar char="●"/>
            </a:pPr>
            <a:r>
              <a:rPr lang="en"/>
              <a:t>$1M Contribution to the Middle School Debt ($900k from GF and $100k from Lakeview Lease Revenue)</a:t>
            </a:r>
            <a:endParaRPr/>
          </a:p>
        </p:txBody>
      </p:sp>
      <p:pic>
        <p:nvPicPr>
          <p:cNvPr id="83" name="Google Shape;83;g2d7386c1b12_0_8"/>
          <p:cNvPicPr preferRelativeResize="0"/>
          <p:nvPr/>
        </p:nvPicPr>
        <p:blipFill rotWithShape="1">
          <a:blip r:embed="rId3">
            <a:alphaModFix/>
          </a:blip>
          <a:srcRect/>
          <a:stretch/>
        </p:blipFill>
        <p:spPr>
          <a:xfrm>
            <a:off x="0" y="-2"/>
            <a:ext cx="1281021" cy="572700"/>
          </a:xfrm>
          <a:prstGeom prst="rect">
            <a:avLst/>
          </a:prstGeom>
          <a:noFill/>
          <a:ln>
            <a:noFill/>
          </a:ln>
        </p:spPr>
      </p:pic>
      <p:pic>
        <p:nvPicPr>
          <p:cNvPr id="84" name="Google Shape;84;g2d7386c1b12_0_8"/>
          <p:cNvPicPr preferRelativeResize="0"/>
          <p:nvPr/>
        </p:nvPicPr>
        <p:blipFill rotWithShape="1">
          <a:blip r:embed="rId4">
            <a:alphaModFix amt="5000"/>
          </a:blip>
          <a:srcRect r="50330"/>
          <a:stretch/>
        </p:blipFill>
        <p:spPr>
          <a:xfrm>
            <a:off x="7009020" y="934800"/>
            <a:ext cx="2134979" cy="4298373"/>
          </a:xfrm>
          <a:prstGeom prst="rect">
            <a:avLst/>
          </a:prstGeom>
          <a:noFill/>
          <a:ln>
            <a:noFill/>
          </a:ln>
        </p:spPr>
      </p:pic>
    </p:spTree>
  </p:cSld>
  <p:clrMapOvr>
    <a:masterClrMapping/>
  </p:clrMapOvr>
  <p:transition spd="med">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2d7386c1b12_0_16"/>
          <p:cNvSpPr/>
          <p:nvPr/>
        </p:nvSpPr>
        <p:spPr>
          <a:xfrm>
            <a:off x="0" y="0"/>
            <a:ext cx="9149700" cy="934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g2d7386c1b12_0_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solidFill>
                  <a:schemeClr val="lt1"/>
                </a:solidFill>
              </a:rPr>
              <a:t>FY26 Budget Landscape</a:t>
            </a:r>
            <a:endParaRPr>
              <a:solidFill>
                <a:schemeClr val="lt1"/>
              </a:solidFill>
            </a:endParaRPr>
          </a:p>
          <a:p>
            <a:pPr marL="0" lvl="0" indent="0" algn="l" rtl="0">
              <a:lnSpc>
                <a:spcPct val="100000"/>
              </a:lnSpc>
              <a:spcBef>
                <a:spcPts val="0"/>
              </a:spcBef>
              <a:spcAft>
                <a:spcPts val="0"/>
              </a:spcAft>
              <a:buSzPct val="111111"/>
              <a:buNone/>
            </a:pPr>
            <a:endParaRPr>
              <a:solidFill>
                <a:schemeClr val="lt1"/>
              </a:solidFill>
            </a:endParaRPr>
          </a:p>
        </p:txBody>
      </p:sp>
      <p:sp>
        <p:nvSpPr>
          <p:cNvPr id="91" name="Google Shape;91;g2d7386c1b12_0_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solidFill>
                  <a:srgbClr val="A7291E"/>
                </a:solidFill>
              </a:rPr>
              <a:t>Where are we going into the budget planning process? - Revenue</a:t>
            </a:r>
            <a:endParaRPr>
              <a:solidFill>
                <a:srgbClr val="A7291E"/>
              </a:solidFill>
            </a:endParaRPr>
          </a:p>
          <a:p>
            <a:pPr marL="457200" lvl="0" indent="-342900" algn="l" rtl="0">
              <a:lnSpc>
                <a:spcPct val="115000"/>
              </a:lnSpc>
              <a:spcBef>
                <a:spcPts val="0"/>
              </a:spcBef>
              <a:spcAft>
                <a:spcPts val="0"/>
              </a:spcAft>
              <a:buSzPts val="1800"/>
              <a:buChar char="●"/>
            </a:pPr>
            <a:r>
              <a:rPr lang="en"/>
              <a:t>Some categories are trending very well -- higher than budgeted. </a:t>
            </a:r>
            <a:endParaRPr/>
          </a:p>
          <a:p>
            <a:pPr marL="457200" lvl="0" indent="-342900" algn="l" rtl="0">
              <a:lnSpc>
                <a:spcPct val="115000"/>
              </a:lnSpc>
              <a:spcBef>
                <a:spcPts val="0"/>
              </a:spcBef>
              <a:spcAft>
                <a:spcPts val="0"/>
              </a:spcAft>
              <a:buSzPts val="1800"/>
              <a:buChar char="●"/>
            </a:pPr>
            <a:r>
              <a:rPr lang="en"/>
              <a:t>Earnings on investment trending very well - likely to continue into FY26</a:t>
            </a:r>
            <a:endParaRPr/>
          </a:p>
          <a:p>
            <a:pPr marL="457200" lvl="0" indent="-342900" algn="l" rtl="0">
              <a:lnSpc>
                <a:spcPct val="115000"/>
              </a:lnSpc>
              <a:spcBef>
                <a:spcPts val="0"/>
              </a:spcBef>
              <a:spcAft>
                <a:spcPts val="0"/>
              </a:spcAft>
              <a:buSzPts val="1800"/>
              <a:buChar char="●"/>
            </a:pPr>
            <a:r>
              <a:rPr lang="en"/>
              <a:t>New growth expected to fall short -- Likely land in the $700k-$800k range</a:t>
            </a:r>
            <a:endParaRPr/>
          </a:p>
          <a:p>
            <a:pPr marL="914400" lvl="1" indent="-317500" algn="l" rtl="0">
              <a:lnSpc>
                <a:spcPct val="115000"/>
              </a:lnSpc>
              <a:spcBef>
                <a:spcPts val="0"/>
              </a:spcBef>
              <a:spcAft>
                <a:spcPts val="0"/>
              </a:spcAft>
              <a:buSzPts val="1400"/>
              <a:buChar char="○"/>
            </a:pPr>
            <a:r>
              <a:rPr lang="en"/>
              <a:t>Large projects aren’t moving forward as quickly (warehouse on Kendall Road and Middlesex)</a:t>
            </a:r>
            <a:endParaRPr/>
          </a:p>
          <a:p>
            <a:pPr marL="914400" lvl="1" indent="-317500" algn="l" rtl="0">
              <a:lnSpc>
                <a:spcPct val="115000"/>
              </a:lnSpc>
              <a:spcBef>
                <a:spcPts val="0"/>
              </a:spcBef>
              <a:spcAft>
                <a:spcPts val="0"/>
              </a:spcAft>
              <a:buSzPts val="1400"/>
              <a:buChar char="○"/>
            </a:pPr>
            <a:r>
              <a:rPr lang="en"/>
              <a:t>Toll Brothers not set to be complete by June 30 2025 </a:t>
            </a:r>
            <a:endParaRPr/>
          </a:p>
          <a:p>
            <a:pPr marL="0" lvl="0" indent="0" algn="l" rtl="0">
              <a:lnSpc>
                <a:spcPct val="115000"/>
              </a:lnSpc>
              <a:spcBef>
                <a:spcPts val="0"/>
              </a:spcBef>
              <a:spcAft>
                <a:spcPts val="0"/>
              </a:spcAft>
              <a:buSzPts val="1800"/>
              <a:buNone/>
            </a:pPr>
            <a:endParaRPr/>
          </a:p>
        </p:txBody>
      </p:sp>
      <p:pic>
        <p:nvPicPr>
          <p:cNvPr id="92" name="Google Shape;92;g2d7386c1b12_0_16"/>
          <p:cNvPicPr preferRelativeResize="0"/>
          <p:nvPr/>
        </p:nvPicPr>
        <p:blipFill rotWithShape="1">
          <a:blip r:embed="rId3">
            <a:alphaModFix/>
          </a:blip>
          <a:srcRect/>
          <a:stretch/>
        </p:blipFill>
        <p:spPr>
          <a:xfrm>
            <a:off x="0" y="-2"/>
            <a:ext cx="1281021" cy="572700"/>
          </a:xfrm>
          <a:prstGeom prst="rect">
            <a:avLst/>
          </a:prstGeom>
          <a:noFill/>
          <a:ln>
            <a:noFill/>
          </a:ln>
        </p:spPr>
      </p:pic>
      <p:pic>
        <p:nvPicPr>
          <p:cNvPr id="93" name="Google Shape;93;g2d7386c1b12_0_16"/>
          <p:cNvPicPr preferRelativeResize="0"/>
          <p:nvPr/>
        </p:nvPicPr>
        <p:blipFill rotWithShape="1">
          <a:blip r:embed="rId4">
            <a:alphaModFix amt="5000"/>
          </a:blip>
          <a:srcRect r="50330"/>
          <a:stretch/>
        </p:blipFill>
        <p:spPr>
          <a:xfrm>
            <a:off x="7009020" y="934800"/>
            <a:ext cx="2134979" cy="4298373"/>
          </a:xfrm>
          <a:prstGeom prst="rect">
            <a:avLst/>
          </a:prstGeom>
          <a:noFill/>
          <a:ln>
            <a:noFill/>
          </a:ln>
        </p:spPr>
      </p:pic>
    </p:spTree>
  </p:cSld>
  <p:clrMapOvr>
    <a:masterClrMapping/>
  </p:clrMapOvr>
  <p:transition spd="med">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d7386c1b12_0_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600"/>
              <a:buNone/>
            </a:pPr>
            <a:r>
              <a:rPr lang="en"/>
              <a:t>Revenues</a:t>
            </a:r>
            <a:endParaRPr/>
          </a:p>
        </p:txBody>
      </p:sp>
      <p:sp>
        <p:nvSpPr>
          <p:cNvPr id="99" name="Google Shape;99;g2d7386c1b12_0_1"/>
          <p:cNvSpPr/>
          <p:nvPr/>
        </p:nvSpPr>
        <p:spPr>
          <a:xfrm>
            <a:off x="0" y="0"/>
            <a:ext cx="9149700" cy="934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0" name="Google Shape;100;g2d7386c1b12_0_1"/>
          <p:cNvPicPr preferRelativeResize="0"/>
          <p:nvPr/>
        </p:nvPicPr>
        <p:blipFill rotWithShape="1">
          <a:blip r:embed="rId3">
            <a:alphaModFix/>
          </a:blip>
          <a:srcRect/>
          <a:stretch/>
        </p:blipFill>
        <p:spPr>
          <a:xfrm>
            <a:off x="0" y="-2"/>
            <a:ext cx="1281021" cy="572700"/>
          </a:xfrm>
          <a:prstGeom prst="rect">
            <a:avLst/>
          </a:prstGeom>
          <a:noFill/>
          <a:ln>
            <a:noFill/>
          </a:ln>
        </p:spPr>
      </p:pic>
      <p:pic>
        <p:nvPicPr>
          <p:cNvPr id="101" name="Google Shape;101;g2d7386c1b12_0_1"/>
          <p:cNvPicPr preferRelativeResize="0"/>
          <p:nvPr/>
        </p:nvPicPr>
        <p:blipFill rotWithShape="1">
          <a:blip r:embed="rId4">
            <a:alphaModFix amt="5000"/>
          </a:blip>
          <a:srcRect r="50330"/>
          <a:stretch/>
        </p:blipFill>
        <p:spPr>
          <a:xfrm>
            <a:off x="7009020" y="934800"/>
            <a:ext cx="2134979" cy="429837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p:nvPr/>
        </p:nvSpPr>
        <p:spPr>
          <a:xfrm>
            <a:off x="0" y="0"/>
            <a:ext cx="9149700" cy="934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solidFill>
                  <a:schemeClr val="lt1"/>
                </a:solidFill>
              </a:rPr>
              <a:t>Revenue Forecast</a:t>
            </a:r>
            <a:endParaRPr>
              <a:solidFill>
                <a:schemeClr val="lt1"/>
              </a:solidFill>
            </a:endParaRPr>
          </a:p>
          <a:p>
            <a:pPr marL="0" lvl="0" indent="0" algn="l" rtl="0">
              <a:lnSpc>
                <a:spcPct val="100000"/>
              </a:lnSpc>
              <a:spcBef>
                <a:spcPts val="0"/>
              </a:spcBef>
              <a:spcAft>
                <a:spcPts val="0"/>
              </a:spcAft>
              <a:buSzPct val="111111"/>
              <a:buNone/>
            </a:pPr>
            <a:endParaRPr>
              <a:solidFill>
                <a:schemeClr val="lt1"/>
              </a:solidFill>
            </a:endParaRPr>
          </a:p>
        </p:txBody>
      </p:sp>
      <p:sp>
        <p:nvSpPr>
          <p:cNvPr id="108" name="Google Shape;108;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800"/>
              <a:buNone/>
            </a:pPr>
            <a:r>
              <a:rPr lang="en">
                <a:solidFill>
                  <a:srgbClr val="A7291E"/>
                </a:solidFill>
              </a:rPr>
              <a:t>How do we calculate the revenue forecast?</a:t>
            </a:r>
            <a:endParaRPr>
              <a:solidFill>
                <a:srgbClr val="A7291E"/>
              </a:solidFill>
            </a:endParaRPr>
          </a:p>
          <a:p>
            <a:pPr marL="457200" lvl="0" indent="-342900" algn="l" rtl="0">
              <a:lnSpc>
                <a:spcPct val="115000"/>
              </a:lnSpc>
              <a:spcBef>
                <a:spcPts val="1200"/>
              </a:spcBef>
              <a:spcAft>
                <a:spcPts val="0"/>
              </a:spcAft>
              <a:buSzPts val="1800"/>
              <a:buChar char="●"/>
            </a:pPr>
            <a:r>
              <a:rPr lang="en"/>
              <a:t>Collaboration between the Assessors Office, Finance Department, Economic Development, Building Commissioner, and Town Manager’s Office</a:t>
            </a:r>
            <a:endParaRPr/>
          </a:p>
          <a:p>
            <a:pPr marL="457200" lvl="0" indent="-342900" algn="l" rtl="0">
              <a:lnSpc>
                <a:spcPct val="115000"/>
              </a:lnSpc>
              <a:spcBef>
                <a:spcPts val="0"/>
              </a:spcBef>
              <a:spcAft>
                <a:spcPts val="0"/>
              </a:spcAft>
              <a:buSzPts val="1800"/>
              <a:buChar char="●"/>
            </a:pPr>
            <a:r>
              <a:rPr lang="en"/>
              <a:t>Look at 5 year trends</a:t>
            </a:r>
            <a:endParaRPr/>
          </a:p>
          <a:p>
            <a:pPr marL="457200" lvl="0" indent="-342900" algn="l" rtl="0">
              <a:lnSpc>
                <a:spcPct val="115000"/>
              </a:lnSpc>
              <a:spcBef>
                <a:spcPts val="0"/>
              </a:spcBef>
              <a:spcAft>
                <a:spcPts val="0"/>
              </a:spcAft>
              <a:buSzPts val="1800"/>
              <a:buChar char="●"/>
            </a:pPr>
            <a:r>
              <a:rPr lang="en"/>
              <a:t>Analyze the current FY trend to identify see how the numbers are currently tracking</a:t>
            </a:r>
            <a:endParaRPr/>
          </a:p>
          <a:p>
            <a:pPr marL="457200" lvl="0" indent="-342900" algn="l" rtl="0">
              <a:lnSpc>
                <a:spcPct val="115000"/>
              </a:lnSpc>
              <a:spcBef>
                <a:spcPts val="0"/>
              </a:spcBef>
              <a:spcAft>
                <a:spcPts val="0"/>
              </a:spcAft>
              <a:buSzPts val="1800"/>
              <a:buChar char="●"/>
            </a:pPr>
            <a:r>
              <a:rPr lang="en"/>
              <a:t>Incorporate anticipated new growth based off of input from the departments listed above</a:t>
            </a:r>
            <a:endParaRPr/>
          </a:p>
          <a:p>
            <a:pPr marL="457200" lvl="0" indent="-342900" algn="l" rtl="0">
              <a:lnSpc>
                <a:spcPct val="115000"/>
              </a:lnSpc>
              <a:spcBef>
                <a:spcPts val="0"/>
              </a:spcBef>
              <a:spcAft>
                <a:spcPts val="0"/>
              </a:spcAft>
              <a:buSzPts val="1800"/>
              <a:buChar char="●"/>
            </a:pPr>
            <a:r>
              <a:rPr lang="en"/>
              <a:t>Consider the factors that play into the various other revenue streams to identify anticipated changes in the coming fiscal year.</a:t>
            </a:r>
            <a:endParaRPr/>
          </a:p>
        </p:txBody>
      </p:sp>
      <p:pic>
        <p:nvPicPr>
          <p:cNvPr id="109" name="Google Shape;109;p4"/>
          <p:cNvPicPr preferRelativeResize="0"/>
          <p:nvPr/>
        </p:nvPicPr>
        <p:blipFill rotWithShape="1">
          <a:blip r:embed="rId3">
            <a:alphaModFix/>
          </a:blip>
          <a:srcRect/>
          <a:stretch/>
        </p:blipFill>
        <p:spPr>
          <a:xfrm>
            <a:off x="0" y="-2"/>
            <a:ext cx="1281021" cy="572700"/>
          </a:xfrm>
          <a:prstGeom prst="rect">
            <a:avLst/>
          </a:prstGeom>
          <a:noFill/>
          <a:ln>
            <a:noFill/>
          </a:ln>
        </p:spPr>
      </p:pic>
      <p:pic>
        <p:nvPicPr>
          <p:cNvPr id="110" name="Google Shape;110;p4"/>
          <p:cNvPicPr preferRelativeResize="0"/>
          <p:nvPr/>
        </p:nvPicPr>
        <p:blipFill rotWithShape="1">
          <a:blip r:embed="rId4">
            <a:alphaModFix amt="5000"/>
          </a:blip>
          <a:srcRect r="50330"/>
          <a:stretch/>
        </p:blipFill>
        <p:spPr>
          <a:xfrm>
            <a:off x="7009020" y="934800"/>
            <a:ext cx="2134979" cy="4298373"/>
          </a:xfrm>
          <a:prstGeom prst="rect">
            <a:avLst/>
          </a:prstGeom>
          <a:noFill/>
          <a:ln>
            <a:noFill/>
          </a:ln>
        </p:spPr>
      </p:pic>
    </p:spTree>
  </p:cSld>
  <p:clrMapOvr>
    <a:masterClrMapping/>
  </p:clrMapOvr>
  <p:transition spd="med">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2d7386c1b12_0_24"/>
          <p:cNvSpPr/>
          <p:nvPr/>
        </p:nvSpPr>
        <p:spPr>
          <a:xfrm>
            <a:off x="0" y="0"/>
            <a:ext cx="9149700" cy="934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g2d7386c1b12_0_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solidFill>
                  <a:schemeClr val="lt1"/>
                </a:solidFill>
              </a:rPr>
              <a:t>Revenue Forecast</a:t>
            </a:r>
            <a:endParaRPr>
              <a:solidFill>
                <a:schemeClr val="lt1"/>
              </a:solidFill>
            </a:endParaRPr>
          </a:p>
          <a:p>
            <a:pPr marL="0" lvl="0" indent="0" algn="l" rtl="0">
              <a:lnSpc>
                <a:spcPct val="100000"/>
              </a:lnSpc>
              <a:spcBef>
                <a:spcPts val="0"/>
              </a:spcBef>
              <a:spcAft>
                <a:spcPts val="0"/>
              </a:spcAft>
              <a:buSzPct val="111111"/>
              <a:buNone/>
            </a:pPr>
            <a:endParaRPr>
              <a:solidFill>
                <a:schemeClr val="lt1"/>
              </a:solidFill>
            </a:endParaRPr>
          </a:p>
        </p:txBody>
      </p:sp>
      <p:sp>
        <p:nvSpPr>
          <p:cNvPr id="117" name="Google Shape;117;g2d7386c1b12_0_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solidFill>
                  <a:srgbClr val="A7291E"/>
                </a:solidFill>
              </a:rPr>
              <a:t>FY25 Trending</a:t>
            </a:r>
            <a:endParaRPr>
              <a:solidFill>
                <a:srgbClr val="A7291E"/>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Positive trending for revenues for fiscal year 2025</a:t>
            </a:r>
            <a:endParaRPr>
              <a:solidFill>
                <a:schemeClr val="dk1"/>
              </a:solidFill>
            </a:endParaRPr>
          </a:p>
          <a:p>
            <a:pPr marL="914400" lvl="1" indent="-317500" algn="l" rtl="0">
              <a:lnSpc>
                <a:spcPct val="115000"/>
              </a:lnSpc>
              <a:spcBef>
                <a:spcPts val="0"/>
              </a:spcBef>
              <a:spcAft>
                <a:spcPts val="0"/>
              </a:spcAft>
              <a:buClr>
                <a:schemeClr val="dk1"/>
              </a:buClr>
              <a:buSzPts val="1400"/>
              <a:buChar char="○"/>
            </a:pPr>
            <a:r>
              <a:rPr lang="en">
                <a:solidFill>
                  <a:schemeClr val="dk1"/>
                </a:solidFill>
              </a:rPr>
              <a:t>MV Excise trending toward being $350k higher than budgeted </a:t>
            </a:r>
            <a:endParaRPr>
              <a:solidFill>
                <a:schemeClr val="dk1"/>
              </a:solidFill>
            </a:endParaRPr>
          </a:p>
          <a:p>
            <a:pPr marL="914400" lvl="1" indent="-317500" algn="l" rtl="0">
              <a:lnSpc>
                <a:spcPct val="115000"/>
              </a:lnSpc>
              <a:spcBef>
                <a:spcPts val="0"/>
              </a:spcBef>
              <a:spcAft>
                <a:spcPts val="0"/>
              </a:spcAft>
              <a:buClr>
                <a:schemeClr val="dk1"/>
              </a:buClr>
              <a:buSzPts val="1400"/>
              <a:buChar char="○"/>
            </a:pPr>
            <a:r>
              <a:rPr lang="en">
                <a:solidFill>
                  <a:schemeClr val="dk1"/>
                </a:solidFill>
              </a:rPr>
              <a:t>Licenses &amp; Permits trending $600k higher than budgeted </a:t>
            </a:r>
            <a:endParaRPr>
              <a:solidFill>
                <a:schemeClr val="dk1"/>
              </a:solidFill>
            </a:endParaRPr>
          </a:p>
          <a:p>
            <a:pPr marL="914400" lvl="1" indent="-317500" algn="l" rtl="0">
              <a:lnSpc>
                <a:spcPct val="115000"/>
              </a:lnSpc>
              <a:spcBef>
                <a:spcPts val="0"/>
              </a:spcBef>
              <a:spcAft>
                <a:spcPts val="0"/>
              </a:spcAft>
              <a:buClr>
                <a:schemeClr val="dk1"/>
              </a:buClr>
              <a:buSzPts val="1400"/>
              <a:buChar char="○"/>
            </a:pPr>
            <a:r>
              <a:rPr lang="en">
                <a:solidFill>
                  <a:schemeClr val="dk1"/>
                </a:solidFill>
              </a:rPr>
              <a:t>Earnings on Investments $400k higher than budgeted </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Revenue areas not trending favorably</a:t>
            </a:r>
            <a:endParaRPr>
              <a:solidFill>
                <a:schemeClr val="dk1"/>
              </a:solidFill>
            </a:endParaRPr>
          </a:p>
          <a:p>
            <a:pPr marL="914400" lvl="1" indent="-317500" algn="l" rtl="0">
              <a:lnSpc>
                <a:spcPct val="115000"/>
              </a:lnSpc>
              <a:spcBef>
                <a:spcPts val="0"/>
              </a:spcBef>
              <a:spcAft>
                <a:spcPts val="0"/>
              </a:spcAft>
              <a:buClr>
                <a:schemeClr val="dk1"/>
              </a:buClr>
              <a:buSzPts val="1400"/>
              <a:buChar char="○"/>
            </a:pPr>
            <a:r>
              <a:rPr lang="en">
                <a:solidFill>
                  <a:schemeClr val="dk1"/>
                </a:solidFill>
              </a:rPr>
              <a:t>Marijuana revenue - The original FY25 budget included a half fiscal year of a second cannabis retailer -- 2nd location is set to open this month so we’ll correct much of that but might fall $25-35k short for FY25</a:t>
            </a:r>
            <a:endParaRPr>
              <a:solidFill>
                <a:schemeClr val="dk1"/>
              </a:solidFill>
            </a:endParaRPr>
          </a:p>
          <a:p>
            <a:pPr marL="457200" lvl="0" indent="-342900" algn="l" rtl="0">
              <a:lnSpc>
                <a:spcPct val="115000"/>
              </a:lnSpc>
              <a:spcBef>
                <a:spcPts val="0"/>
              </a:spcBef>
              <a:spcAft>
                <a:spcPts val="0"/>
              </a:spcAft>
              <a:buClr>
                <a:srgbClr val="8B2331"/>
              </a:buClr>
              <a:buSzPts val="1800"/>
              <a:buChar char="●"/>
            </a:pPr>
            <a:r>
              <a:rPr lang="en">
                <a:solidFill>
                  <a:srgbClr val="8B2331"/>
                </a:solidFill>
              </a:rPr>
              <a:t>Overall, based on current trends we’re likely to close FY25 revenue nearly $675k higher than budgeted. </a:t>
            </a:r>
            <a:endParaRPr>
              <a:solidFill>
                <a:srgbClr val="8B2331"/>
              </a:solidFill>
            </a:endParaRPr>
          </a:p>
        </p:txBody>
      </p:sp>
      <p:pic>
        <p:nvPicPr>
          <p:cNvPr id="118" name="Google Shape;118;g2d7386c1b12_0_24"/>
          <p:cNvPicPr preferRelativeResize="0"/>
          <p:nvPr/>
        </p:nvPicPr>
        <p:blipFill rotWithShape="1">
          <a:blip r:embed="rId3">
            <a:alphaModFix/>
          </a:blip>
          <a:srcRect/>
          <a:stretch/>
        </p:blipFill>
        <p:spPr>
          <a:xfrm>
            <a:off x="0" y="-2"/>
            <a:ext cx="1281021" cy="572700"/>
          </a:xfrm>
          <a:prstGeom prst="rect">
            <a:avLst/>
          </a:prstGeom>
          <a:noFill/>
          <a:ln>
            <a:noFill/>
          </a:ln>
        </p:spPr>
      </p:pic>
      <p:pic>
        <p:nvPicPr>
          <p:cNvPr id="119" name="Google Shape;119;g2d7386c1b12_0_24"/>
          <p:cNvPicPr preferRelativeResize="0"/>
          <p:nvPr/>
        </p:nvPicPr>
        <p:blipFill rotWithShape="1">
          <a:blip r:embed="rId4">
            <a:alphaModFix amt="5000"/>
          </a:blip>
          <a:srcRect r="50330"/>
          <a:stretch/>
        </p:blipFill>
        <p:spPr>
          <a:xfrm>
            <a:off x="7009020" y="934800"/>
            <a:ext cx="2134979" cy="4298373"/>
          </a:xfrm>
          <a:prstGeom prst="rect">
            <a:avLst/>
          </a:prstGeom>
          <a:noFill/>
          <a:ln>
            <a:noFill/>
          </a:ln>
        </p:spPr>
      </p:pic>
    </p:spTree>
  </p:cSld>
  <p:clrMapOvr>
    <a:masterClrMapping/>
  </p:clrMapOvr>
  <p:transition spd="med">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321eaa95b00_0_0"/>
          <p:cNvSpPr/>
          <p:nvPr/>
        </p:nvSpPr>
        <p:spPr>
          <a:xfrm>
            <a:off x="0" y="0"/>
            <a:ext cx="9149700" cy="934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g321eaa95b00_0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solidFill>
                  <a:schemeClr val="lt1"/>
                </a:solidFill>
              </a:rPr>
              <a:t>Revenue Forecast</a:t>
            </a:r>
            <a:endParaRPr>
              <a:solidFill>
                <a:schemeClr val="lt1"/>
              </a:solidFill>
            </a:endParaRPr>
          </a:p>
          <a:p>
            <a:pPr marL="0" lvl="0" indent="0" algn="l" rtl="0">
              <a:lnSpc>
                <a:spcPct val="100000"/>
              </a:lnSpc>
              <a:spcBef>
                <a:spcPts val="0"/>
              </a:spcBef>
              <a:spcAft>
                <a:spcPts val="0"/>
              </a:spcAft>
              <a:buSzPct val="111111"/>
              <a:buNone/>
            </a:pPr>
            <a:endParaRPr>
              <a:solidFill>
                <a:schemeClr val="lt1"/>
              </a:solidFill>
            </a:endParaRPr>
          </a:p>
        </p:txBody>
      </p:sp>
      <p:sp>
        <p:nvSpPr>
          <p:cNvPr id="126" name="Google Shape;126;g321eaa95b00_0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solidFill>
                  <a:srgbClr val="A7291E"/>
                </a:solidFill>
              </a:rPr>
              <a:t>Considerations for FY26</a:t>
            </a:r>
            <a:endParaRPr>
              <a:solidFill>
                <a:srgbClr val="A7291E"/>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Earnings on investment likely to continue to into FY26</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Licenses and Permits will continue to trend positively into FY26 but will likely return to normal levels in FY27 </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Marijuana excise to likely be flat with FY25 budgeted numbers</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State aid expected to be stay at same levels as FY25</a:t>
            </a:r>
            <a:endParaRPr>
              <a:solidFill>
                <a:schemeClr val="dk1"/>
              </a:solidFill>
            </a:endParaRPr>
          </a:p>
        </p:txBody>
      </p:sp>
      <p:pic>
        <p:nvPicPr>
          <p:cNvPr id="127" name="Google Shape;127;g321eaa95b00_0_0"/>
          <p:cNvPicPr preferRelativeResize="0"/>
          <p:nvPr/>
        </p:nvPicPr>
        <p:blipFill rotWithShape="1">
          <a:blip r:embed="rId3">
            <a:alphaModFix/>
          </a:blip>
          <a:srcRect/>
          <a:stretch/>
        </p:blipFill>
        <p:spPr>
          <a:xfrm>
            <a:off x="0" y="-2"/>
            <a:ext cx="1281021" cy="572700"/>
          </a:xfrm>
          <a:prstGeom prst="rect">
            <a:avLst/>
          </a:prstGeom>
          <a:noFill/>
          <a:ln>
            <a:noFill/>
          </a:ln>
        </p:spPr>
      </p:pic>
      <p:pic>
        <p:nvPicPr>
          <p:cNvPr id="128" name="Google Shape;128;g321eaa95b00_0_0"/>
          <p:cNvPicPr preferRelativeResize="0"/>
          <p:nvPr/>
        </p:nvPicPr>
        <p:blipFill rotWithShape="1">
          <a:blip r:embed="rId4">
            <a:alphaModFix amt="5000"/>
          </a:blip>
          <a:srcRect r="50330"/>
          <a:stretch/>
        </p:blipFill>
        <p:spPr>
          <a:xfrm>
            <a:off x="7009020" y="934800"/>
            <a:ext cx="2134979" cy="4298373"/>
          </a:xfrm>
          <a:prstGeom prst="rect">
            <a:avLst/>
          </a:prstGeom>
          <a:noFill/>
          <a:ln>
            <a:noFill/>
          </a:ln>
        </p:spPr>
      </p:pic>
    </p:spTree>
  </p:cSld>
  <p:clrMapOvr>
    <a:masterClrMapping/>
  </p:clrMapOvr>
  <p:transition spd="med">
    <p:push dir="r"/>
  </p:transition>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1568</Words>
  <Application>Microsoft Office PowerPoint</Application>
  <PresentationFormat>On-screen Show (16:9)</PresentationFormat>
  <Paragraphs>176</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Times New Roman</vt:lpstr>
      <vt:lpstr>Simple Light</vt:lpstr>
      <vt:lpstr>FY 2026 Budget</vt:lpstr>
      <vt:lpstr>Budget Approach &amp; Process</vt:lpstr>
      <vt:lpstr>Landscape Surrounding the FY26 Budget Planning Process</vt:lpstr>
      <vt:lpstr>FY26 Budget Landscape </vt:lpstr>
      <vt:lpstr>FY26 Budget Landscape </vt:lpstr>
      <vt:lpstr>Revenues</vt:lpstr>
      <vt:lpstr>Revenue Forecast </vt:lpstr>
      <vt:lpstr>Revenue Forecast </vt:lpstr>
      <vt:lpstr>Revenue Forecast </vt:lpstr>
      <vt:lpstr>Revenue Trends - FY25 </vt:lpstr>
      <vt:lpstr>Revenue Forecast </vt:lpstr>
      <vt:lpstr>General Fund Expenditures</vt:lpstr>
      <vt:lpstr>Expenditures </vt:lpstr>
      <vt:lpstr>Expenditures </vt:lpstr>
      <vt:lpstr>Expenditures </vt:lpstr>
      <vt:lpstr>Expenditures </vt:lpstr>
      <vt:lpstr>Roads Program - FY26 </vt:lpstr>
      <vt:lpstr>Expenditures </vt:lpstr>
      <vt:lpstr>Capital Planning </vt:lpstr>
      <vt:lpstr>Capital Planning </vt:lpstr>
      <vt:lpstr>Free Cash </vt:lpstr>
      <vt:lpstr>Future Planning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Colin Loiselle</cp:lastModifiedBy>
  <cp:revision>2</cp:revision>
  <dcterms:modified xsi:type="dcterms:W3CDTF">2025-02-25T21:09:45Z</dcterms:modified>
</cp:coreProperties>
</file>